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7.svg" ContentType="image/svg+xml"/>
  <Override PartName="/ppt/media/image34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 embedTrueTypeFonts="1" autoCompressPictures="0">
  <p:sldMasterIdLst>
    <p:sldMasterId id="2147483648" r:id="rId1"/>
    <p:sldMasterId id="2147483651" r:id="rId3"/>
    <p:sldMasterId id="2147483654" r:id="rId4"/>
    <p:sldMasterId id="2147483657" r:id="rId5"/>
    <p:sldMasterId id="2147483660" r:id="rId6"/>
    <p:sldMasterId id="2147483663" r:id="rId7"/>
    <p:sldMasterId id="2147483666" r:id="rId8"/>
    <p:sldMasterId id="2147483669" r:id="rId9"/>
  </p:sldMasterIdLst>
  <p:notesMasterIdLst>
    <p:notesMasterId r:id="rId46"/>
  </p:notesMasterIdLst>
  <p:handoutMasterIdLst>
    <p:handoutMasterId r:id="rId47"/>
  </p:handoutMasterIdLst>
  <p:sldIdLst>
    <p:sldId id="537" r:id="rId10"/>
    <p:sldId id="372" r:id="rId11"/>
    <p:sldId id="560" r:id="rId12"/>
    <p:sldId id="595" r:id="rId13"/>
    <p:sldId id="671" r:id="rId14"/>
    <p:sldId id="673" r:id="rId15"/>
    <p:sldId id="672" r:id="rId16"/>
    <p:sldId id="674" r:id="rId17"/>
    <p:sldId id="675" r:id="rId18"/>
    <p:sldId id="594" r:id="rId19"/>
    <p:sldId id="704" r:id="rId20"/>
    <p:sldId id="702" r:id="rId21"/>
    <p:sldId id="380" r:id="rId22"/>
    <p:sldId id="612" r:id="rId23"/>
    <p:sldId id="705" r:id="rId24"/>
    <p:sldId id="706" r:id="rId25"/>
    <p:sldId id="677" r:id="rId26"/>
    <p:sldId id="689" r:id="rId27"/>
    <p:sldId id="692" r:id="rId28"/>
    <p:sldId id="699" r:id="rId29"/>
    <p:sldId id="657" r:id="rId30"/>
    <p:sldId id="658" r:id="rId31"/>
    <p:sldId id="700" r:id="rId32"/>
    <p:sldId id="701" r:id="rId33"/>
    <p:sldId id="669" r:id="rId34"/>
    <p:sldId id="670" r:id="rId35"/>
    <p:sldId id="679" r:id="rId36"/>
    <p:sldId id="681" r:id="rId37"/>
    <p:sldId id="682" r:id="rId38"/>
    <p:sldId id="683" r:id="rId39"/>
    <p:sldId id="684" r:id="rId40"/>
    <p:sldId id="685" r:id="rId41"/>
    <p:sldId id="686" r:id="rId42"/>
    <p:sldId id="688" r:id="rId43"/>
    <p:sldId id="687" r:id="rId44"/>
    <p:sldId id="667" r:id="rId45"/>
  </p:sldIdLst>
  <p:sldSz cx="12192000" cy="6858000"/>
  <p:notesSz cx="6858000" cy="9144000"/>
  <p:embeddedFontLst>
    <p:embeddedFont>
      <p:font typeface="思源黑体 CN Light" panose="020B0300000000000000" pitchFamily="34" charset="-122"/>
      <p:regular r:id="rId51"/>
    </p:embeddedFont>
    <p:embeddedFont>
      <p:font typeface="仓耳渔阳体 W05" panose="02020400000000000000" pitchFamily="18" charset="-122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4820"/>
    <a:srgbClr val="CA5F29"/>
    <a:srgbClr val="FFCF66"/>
    <a:srgbClr val="7D9120"/>
    <a:srgbClr val="FFE3A7"/>
    <a:srgbClr val="595959"/>
    <a:srgbClr val="C7E07F"/>
    <a:srgbClr val="FFF7E8"/>
    <a:srgbClr val="68791B"/>
    <a:srgbClr val="FFA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58" autoAdjust="0"/>
    <p:restoredTop sz="95338" autoAdjust="0"/>
  </p:normalViewPr>
  <p:slideViewPr>
    <p:cSldViewPr snapToGrid="0">
      <p:cViewPr varScale="1">
        <p:scale>
          <a:sx n="79" d="100"/>
          <a:sy n="79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596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7" Type="http://schemas.openxmlformats.org/officeDocument/2006/relationships/tags" Target="tags/tag113.xml"/><Relationship Id="rId56" Type="http://schemas.openxmlformats.org/officeDocument/2006/relationships/font" Target="fonts/font6.fntdata"/><Relationship Id="rId55" Type="http://schemas.openxmlformats.org/officeDocument/2006/relationships/font" Target="fonts/font5.fntdata"/><Relationship Id="rId54" Type="http://schemas.openxmlformats.org/officeDocument/2006/relationships/font" Target="fonts/font4.fntdata"/><Relationship Id="rId53" Type="http://schemas.openxmlformats.org/officeDocument/2006/relationships/font" Target="fonts/font3.fntdata"/><Relationship Id="rId52" Type="http://schemas.openxmlformats.org/officeDocument/2006/relationships/font" Target="fonts/font2.fntdata"/><Relationship Id="rId51" Type="http://schemas.openxmlformats.org/officeDocument/2006/relationships/font" Target="fonts/font1.fntdata"/><Relationship Id="rId50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</a:fld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</a:fld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AADBAD2C-5C47-491C-BE4C-FDE8B289CE7C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B03F256-32A9-49D7-AC75-01E991FD002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 userDrawn="1"/>
        </p:nvSpPr>
        <p:spPr>
          <a:xfrm>
            <a:off x="389465" y="306116"/>
            <a:ext cx="11455402" cy="6216297"/>
          </a:xfrm>
          <a:prstGeom prst="roundRect">
            <a:avLst>
              <a:gd name="adj" fmla="val 2529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" y="0"/>
            <a:ext cx="1635546" cy="1442720"/>
          </a:xfrm>
          <a:custGeom>
            <a:avLst/>
            <a:gdLst>
              <a:gd name="connsiteX0" fmla="*/ 4731822 w 5159322"/>
              <a:gd name="connsiteY0" fmla="*/ 1574701 h 4551052"/>
              <a:gd name="connsiteX1" fmla="*/ 3034960 w 5159322"/>
              <a:gd name="connsiteY1" fmla="*/ 2168741 h 4551052"/>
              <a:gd name="connsiteX2" fmla="*/ 489366 w 5159322"/>
              <a:gd name="connsiteY2" fmla="*/ 3762496 h 4551052"/>
              <a:gd name="connsiteX3" fmla="*/ 0 w 5159322"/>
              <a:gd name="connsiteY3" fmla="*/ 4551053 h 4551052"/>
              <a:gd name="connsiteX4" fmla="*/ 0 w 5159322"/>
              <a:gd name="connsiteY4" fmla="*/ 0 h 4551052"/>
              <a:gd name="connsiteX5" fmla="*/ 5021727 w 5159322"/>
              <a:gd name="connsiteY5" fmla="*/ 0 h 4551052"/>
              <a:gd name="connsiteX6" fmla="*/ 4731822 w 5159322"/>
              <a:gd name="connsiteY6" fmla="*/ 1574701 h 455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9322" h="4551052">
                <a:moveTo>
                  <a:pt x="4731822" y="1574701"/>
                </a:moveTo>
                <a:cubicBezTo>
                  <a:pt x="4416110" y="1872445"/>
                  <a:pt x="3887672" y="2168138"/>
                  <a:pt x="3034960" y="2168741"/>
                </a:cubicBezTo>
                <a:cubicBezTo>
                  <a:pt x="1316994" y="2169706"/>
                  <a:pt x="536156" y="3044245"/>
                  <a:pt x="489366" y="3762496"/>
                </a:cubicBezTo>
                <a:cubicBezTo>
                  <a:pt x="473930" y="3997049"/>
                  <a:pt x="269043" y="4419486"/>
                  <a:pt x="0" y="4551053"/>
                </a:cubicBezTo>
                <a:lnTo>
                  <a:pt x="0" y="0"/>
                </a:lnTo>
                <a:lnTo>
                  <a:pt x="5021727" y="0"/>
                </a:lnTo>
                <a:cubicBezTo>
                  <a:pt x="5282569" y="524458"/>
                  <a:pt x="5165232" y="1166133"/>
                  <a:pt x="4731822" y="1574701"/>
                </a:cubicBezTo>
                <a:close/>
              </a:path>
            </a:pathLst>
          </a:custGeom>
          <a:solidFill>
            <a:srgbClr val="FFCF66"/>
          </a:solidFill>
          <a:ln w="120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8400" y="5077818"/>
            <a:ext cx="2133600" cy="1780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42600" y="6235144"/>
            <a:ext cx="1033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9.wdp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7.svg"/><Relationship Id="rId16" Type="http://schemas.openxmlformats.org/officeDocument/2006/relationships/image" Target="../media/image16.png"/><Relationship Id="rId15" Type="http://schemas.openxmlformats.org/officeDocument/2006/relationships/image" Target="../media/image15.svg"/><Relationship Id="rId14" Type="http://schemas.openxmlformats.org/officeDocument/2006/relationships/image" Target="../media/image14.png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microsoft.com/office/2007/relationships/hdphoto" Target="../media/image11.wdp"/><Relationship Id="rId10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3.png"/><Relationship Id="rId2" Type="http://schemas.openxmlformats.org/officeDocument/2006/relationships/tags" Target="../tags/tag15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4.png"/><Relationship Id="rId2" Type="http://schemas.openxmlformats.org/officeDocument/2006/relationships/tags" Target="../tags/tag16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8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8" Type="http://schemas.openxmlformats.org/officeDocument/2006/relationships/slideLayout" Target="../slideLayouts/slideLayout2.xml"/><Relationship Id="rId37" Type="http://schemas.openxmlformats.org/officeDocument/2006/relationships/image" Target="../media/image3.png"/><Relationship Id="rId36" Type="http://schemas.openxmlformats.org/officeDocument/2006/relationships/image" Target="../media/image34.svg"/><Relationship Id="rId35" Type="http://schemas.openxmlformats.org/officeDocument/2006/relationships/image" Target="../media/image33.png"/><Relationship Id="rId34" Type="http://schemas.openxmlformats.org/officeDocument/2006/relationships/tags" Target="../tags/tag45.xml"/><Relationship Id="rId33" Type="http://schemas.openxmlformats.org/officeDocument/2006/relationships/tags" Target="../tags/tag44.xml"/><Relationship Id="rId32" Type="http://schemas.openxmlformats.org/officeDocument/2006/relationships/tags" Target="../tags/tag43.xml"/><Relationship Id="rId31" Type="http://schemas.openxmlformats.org/officeDocument/2006/relationships/tags" Target="../tags/tag42.xml"/><Relationship Id="rId30" Type="http://schemas.openxmlformats.org/officeDocument/2006/relationships/tags" Target="../tags/tag41.xml"/><Relationship Id="rId3" Type="http://schemas.openxmlformats.org/officeDocument/2006/relationships/tags" Target="../tags/tag21.xml"/><Relationship Id="rId29" Type="http://schemas.microsoft.com/office/2007/relationships/hdphoto" Target="../media/image32.wdp"/><Relationship Id="rId28" Type="http://schemas.openxmlformats.org/officeDocument/2006/relationships/image" Target="../media/image31.png"/><Relationship Id="rId27" Type="http://schemas.openxmlformats.org/officeDocument/2006/relationships/tags" Target="../tags/tag40.xml"/><Relationship Id="rId26" Type="http://schemas.microsoft.com/office/2007/relationships/hdphoto" Target="../media/image30.wdp"/><Relationship Id="rId25" Type="http://schemas.openxmlformats.org/officeDocument/2006/relationships/image" Target="../media/image29.png"/><Relationship Id="rId24" Type="http://schemas.openxmlformats.org/officeDocument/2006/relationships/tags" Target="../tags/tag39.xml"/><Relationship Id="rId23" Type="http://schemas.openxmlformats.org/officeDocument/2006/relationships/image" Target="../media/image28.png"/><Relationship Id="rId22" Type="http://schemas.openxmlformats.org/officeDocument/2006/relationships/tags" Target="../tags/tag38.xml"/><Relationship Id="rId21" Type="http://schemas.openxmlformats.org/officeDocument/2006/relationships/image" Target="../media/image27.svg"/><Relationship Id="rId20" Type="http://schemas.openxmlformats.org/officeDocument/2006/relationships/image" Target="../media/image26.png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4" Type="http://schemas.openxmlformats.org/officeDocument/2006/relationships/slideLayout" Target="../slideLayouts/slideLayout2.xml"/><Relationship Id="rId43" Type="http://schemas.openxmlformats.org/officeDocument/2006/relationships/tags" Target="../tags/tag77.xml"/><Relationship Id="rId42" Type="http://schemas.openxmlformats.org/officeDocument/2006/relationships/tags" Target="../tags/tag76.xml"/><Relationship Id="rId41" Type="http://schemas.openxmlformats.org/officeDocument/2006/relationships/tags" Target="../tags/tag75.xml"/><Relationship Id="rId40" Type="http://schemas.openxmlformats.org/officeDocument/2006/relationships/tags" Target="../tags/tag74.xml"/><Relationship Id="rId4" Type="http://schemas.openxmlformats.org/officeDocument/2006/relationships/tags" Target="../tags/tag47.xml"/><Relationship Id="rId39" Type="http://schemas.openxmlformats.org/officeDocument/2006/relationships/tags" Target="../tags/tag73.xml"/><Relationship Id="rId38" Type="http://schemas.openxmlformats.org/officeDocument/2006/relationships/image" Target="../media/image34.svg"/><Relationship Id="rId37" Type="http://schemas.openxmlformats.org/officeDocument/2006/relationships/image" Target="../media/image33.png"/><Relationship Id="rId36" Type="http://schemas.openxmlformats.org/officeDocument/2006/relationships/tags" Target="../tags/tag72.xml"/><Relationship Id="rId35" Type="http://schemas.microsoft.com/office/2007/relationships/hdphoto" Target="../media/image32.wdp"/><Relationship Id="rId34" Type="http://schemas.openxmlformats.org/officeDocument/2006/relationships/image" Target="../media/image31.png"/><Relationship Id="rId33" Type="http://schemas.openxmlformats.org/officeDocument/2006/relationships/tags" Target="../tags/tag71.xml"/><Relationship Id="rId32" Type="http://schemas.microsoft.com/office/2007/relationships/hdphoto" Target="../media/image30.wdp"/><Relationship Id="rId31" Type="http://schemas.openxmlformats.org/officeDocument/2006/relationships/image" Target="../media/image29.png"/><Relationship Id="rId30" Type="http://schemas.openxmlformats.org/officeDocument/2006/relationships/tags" Target="../tags/tag70.xml"/><Relationship Id="rId3" Type="http://schemas.openxmlformats.org/officeDocument/2006/relationships/image" Target="../media/image3.png"/><Relationship Id="rId29" Type="http://schemas.openxmlformats.org/officeDocument/2006/relationships/image" Target="../media/image28.png"/><Relationship Id="rId28" Type="http://schemas.openxmlformats.org/officeDocument/2006/relationships/tags" Target="../tags/tag69.xml"/><Relationship Id="rId27" Type="http://schemas.openxmlformats.org/officeDocument/2006/relationships/image" Target="../media/image27.svg"/><Relationship Id="rId26" Type="http://schemas.openxmlformats.org/officeDocument/2006/relationships/image" Target="../media/image26.png"/><Relationship Id="rId25" Type="http://schemas.openxmlformats.org/officeDocument/2006/relationships/tags" Target="../tags/tag68.xml"/><Relationship Id="rId24" Type="http://schemas.openxmlformats.org/officeDocument/2006/relationships/tags" Target="../tags/tag67.xml"/><Relationship Id="rId23" Type="http://schemas.openxmlformats.org/officeDocument/2006/relationships/tags" Target="../tags/tag66.xml"/><Relationship Id="rId22" Type="http://schemas.openxmlformats.org/officeDocument/2006/relationships/tags" Target="../tags/tag65.xml"/><Relationship Id="rId21" Type="http://schemas.openxmlformats.org/officeDocument/2006/relationships/tags" Target="../tags/tag64.xml"/><Relationship Id="rId20" Type="http://schemas.openxmlformats.org/officeDocument/2006/relationships/tags" Target="../tags/tag63.xml"/><Relationship Id="rId2" Type="http://schemas.openxmlformats.org/officeDocument/2006/relationships/tags" Target="../tags/tag46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4" Type="http://schemas.openxmlformats.org/officeDocument/2006/relationships/slideLayout" Target="../slideLayouts/slideLayout2.xml"/><Relationship Id="rId43" Type="http://schemas.openxmlformats.org/officeDocument/2006/relationships/tags" Target="../tags/tag109.xml"/><Relationship Id="rId42" Type="http://schemas.openxmlformats.org/officeDocument/2006/relationships/tags" Target="../tags/tag108.xml"/><Relationship Id="rId41" Type="http://schemas.openxmlformats.org/officeDocument/2006/relationships/tags" Target="../tags/tag107.xml"/><Relationship Id="rId40" Type="http://schemas.openxmlformats.org/officeDocument/2006/relationships/tags" Target="../tags/tag106.xml"/><Relationship Id="rId4" Type="http://schemas.openxmlformats.org/officeDocument/2006/relationships/tags" Target="../tags/tag79.xml"/><Relationship Id="rId39" Type="http://schemas.openxmlformats.org/officeDocument/2006/relationships/tags" Target="../tags/tag105.xml"/><Relationship Id="rId38" Type="http://schemas.openxmlformats.org/officeDocument/2006/relationships/image" Target="../media/image34.svg"/><Relationship Id="rId37" Type="http://schemas.openxmlformats.org/officeDocument/2006/relationships/image" Target="../media/image33.png"/><Relationship Id="rId36" Type="http://schemas.openxmlformats.org/officeDocument/2006/relationships/tags" Target="../tags/tag104.xml"/><Relationship Id="rId35" Type="http://schemas.microsoft.com/office/2007/relationships/hdphoto" Target="../media/image32.wdp"/><Relationship Id="rId34" Type="http://schemas.openxmlformats.org/officeDocument/2006/relationships/image" Target="../media/image31.png"/><Relationship Id="rId33" Type="http://schemas.openxmlformats.org/officeDocument/2006/relationships/tags" Target="../tags/tag103.xml"/><Relationship Id="rId32" Type="http://schemas.microsoft.com/office/2007/relationships/hdphoto" Target="../media/image30.wdp"/><Relationship Id="rId31" Type="http://schemas.openxmlformats.org/officeDocument/2006/relationships/image" Target="../media/image29.png"/><Relationship Id="rId30" Type="http://schemas.openxmlformats.org/officeDocument/2006/relationships/tags" Target="../tags/tag102.xml"/><Relationship Id="rId3" Type="http://schemas.openxmlformats.org/officeDocument/2006/relationships/image" Target="../media/image3.png"/><Relationship Id="rId29" Type="http://schemas.openxmlformats.org/officeDocument/2006/relationships/image" Target="../media/image28.png"/><Relationship Id="rId28" Type="http://schemas.openxmlformats.org/officeDocument/2006/relationships/tags" Target="../tags/tag101.xml"/><Relationship Id="rId27" Type="http://schemas.openxmlformats.org/officeDocument/2006/relationships/image" Target="../media/image27.svg"/><Relationship Id="rId26" Type="http://schemas.openxmlformats.org/officeDocument/2006/relationships/image" Target="../media/image26.png"/><Relationship Id="rId25" Type="http://schemas.openxmlformats.org/officeDocument/2006/relationships/tags" Target="../tags/tag100.xml"/><Relationship Id="rId24" Type="http://schemas.openxmlformats.org/officeDocument/2006/relationships/tags" Target="../tags/tag99.xml"/><Relationship Id="rId23" Type="http://schemas.openxmlformats.org/officeDocument/2006/relationships/tags" Target="../tags/tag98.xml"/><Relationship Id="rId22" Type="http://schemas.openxmlformats.org/officeDocument/2006/relationships/tags" Target="../tags/tag97.xml"/><Relationship Id="rId21" Type="http://schemas.openxmlformats.org/officeDocument/2006/relationships/tags" Target="../tags/tag96.xml"/><Relationship Id="rId20" Type="http://schemas.openxmlformats.org/officeDocument/2006/relationships/tags" Target="../tags/tag95.xml"/><Relationship Id="rId2" Type="http://schemas.openxmlformats.org/officeDocument/2006/relationships/tags" Target="../tags/tag78.xml"/><Relationship Id="rId19" Type="http://schemas.openxmlformats.org/officeDocument/2006/relationships/tags" Target="../tags/tag94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10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11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12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40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39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41.jpeg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0.jpe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42.jpeg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43.jpeg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42.jpe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44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3.jpe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46.jpe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microsoft.com/office/2007/relationships/hdphoto" Target="../media/image11.wdp"/><Relationship Id="rId6" Type="http://schemas.openxmlformats.org/officeDocument/2006/relationships/image" Target="../media/image10.png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10" Type="http://schemas.openxmlformats.org/officeDocument/2006/relationships/image" Target="../media/image51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0.xml"/><Relationship Id="rId2" Type="http://schemas.openxmlformats.org/officeDocument/2006/relationships/image" Target="../media/image3.png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2.xml"/><Relationship Id="rId2" Type="http://schemas.openxmlformats.org/officeDocument/2006/relationships/image" Target="../media/image3.png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4.xml"/><Relationship Id="rId2" Type="http://schemas.openxmlformats.org/officeDocument/2006/relationships/image" Target="../media/image3.png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任意多边形: 形状 11"/>
          <p:cNvSpPr/>
          <p:nvPr/>
        </p:nvSpPr>
        <p:spPr>
          <a:xfrm rot="16200000" flipH="1">
            <a:off x="8932594" y="-2057332"/>
            <a:ext cx="1207153" cy="5311658"/>
          </a:xfrm>
          <a:custGeom>
            <a:avLst/>
            <a:gdLst>
              <a:gd name="connsiteX0" fmla="*/ 1207008 w 1207153"/>
              <a:gd name="connsiteY0" fmla="*/ 3830330 h 5311658"/>
              <a:gd name="connsiteX1" fmla="*/ 941603 w 1207153"/>
              <a:gd name="connsiteY1" fmla="*/ 5311658 h 5311658"/>
              <a:gd name="connsiteX2" fmla="*/ 0 w 1207153"/>
              <a:gd name="connsiteY2" fmla="*/ 5311658 h 5311658"/>
              <a:gd name="connsiteX3" fmla="*/ 0 w 1207153"/>
              <a:gd name="connsiteY3" fmla="*/ 0 h 5311658"/>
              <a:gd name="connsiteX4" fmla="*/ 1207008 w 1207153"/>
              <a:gd name="connsiteY4" fmla="*/ 3830330 h 531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153" h="5311658">
                <a:moveTo>
                  <a:pt x="1207008" y="3830330"/>
                </a:moveTo>
                <a:cubicBezTo>
                  <a:pt x="1211671" y="4446316"/>
                  <a:pt x="1103727" y="4931451"/>
                  <a:pt x="941603" y="5311658"/>
                </a:cubicBezTo>
                <a:lnTo>
                  <a:pt x="0" y="5311658"/>
                </a:lnTo>
                <a:lnTo>
                  <a:pt x="0" y="0"/>
                </a:lnTo>
                <a:cubicBezTo>
                  <a:pt x="501045" y="883310"/>
                  <a:pt x="1195487" y="2368342"/>
                  <a:pt x="1207008" y="3830330"/>
                </a:cubicBezTo>
                <a:close/>
              </a:path>
            </a:pathLst>
          </a:custGeom>
          <a:solidFill>
            <a:srgbClr val="FFE5B0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1546341"/>
            <a:ext cx="1207153" cy="5311658"/>
          </a:xfrm>
          <a:custGeom>
            <a:avLst/>
            <a:gdLst>
              <a:gd name="connsiteX0" fmla="*/ 1207008 w 1207153"/>
              <a:gd name="connsiteY0" fmla="*/ 3830330 h 5311658"/>
              <a:gd name="connsiteX1" fmla="*/ 941603 w 1207153"/>
              <a:gd name="connsiteY1" fmla="*/ 5311658 h 5311658"/>
              <a:gd name="connsiteX2" fmla="*/ 0 w 1207153"/>
              <a:gd name="connsiteY2" fmla="*/ 5311658 h 5311658"/>
              <a:gd name="connsiteX3" fmla="*/ 0 w 1207153"/>
              <a:gd name="connsiteY3" fmla="*/ 0 h 5311658"/>
              <a:gd name="connsiteX4" fmla="*/ 1207008 w 1207153"/>
              <a:gd name="connsiteY4" fmla="*/ 3830330 h 531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153" h="5311658">
                <a:moveTo>
                  <a:pt x="1207008" y="3830330"/>
                </a:moveTo>
                <a:cubicBezTo>
                  <a:pt x="1211671" y="4446316"/>
                  <a:pt x="1103727" y="4931451"/>
                  <a:pt x="941603" y="5311658"/>
                </a:cubicBezTo>
                <a:lnTo>
                  <a:pt x="0" y="5311658"/>
                </a:lnTo>
                <a:lnTo>
                  <a:pt x="0" y="0"/>
                </a:lnTo>
                <a:cubicBezTo>
                  <a:pt x="501045" y="883310"/>
                  <a:pt x="1195487" y="2368342"/>
                  <a:pt x="1207008" y="3830330"/>
                </a:cubicBezTo>
                <a:close/>
              </a:path>
            </a:pathLst>
          </a:custGeom>
          <a:solidFill>
            <a:srgbClr val="FFE5B0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0" y="1"/>
            <a:ext cx="4351867" cy="3838794"/>
          </a:xfrm>
          <a:custGeom>
            <a:avLst/>
            <a:gdLst>
              <a:gd name="connsiteX0" fmla="*/ 5381884 w 5868115"/>
              <a:gd name="connsiteY0" fmla="*/ 1791035 h 5176281"/>
              <a:gd name="connsiteX1" fmla="*/ 3451906 w 5868115"/>
              <a:gd name="connsiteY1" fmla="*/ 2466686 h 5176281"/>
              <a:gd name="connsiteX2" fmla="*/ 556595 w 5868115"/>
              <a:gd name="connsiteY2" fmla="*/ 4279392 h 5176281"/>
              <a:gd name="connsiteX3" fmla="*/ 0 w 5868115"/>
              <a:gd name="connsiteY3" fmla="*/ 5176282 h 5176281"/>
              <a:gd name="connsiteX4" fmla="*/ 0 w 5868115"/>
              <a:gd name="connsiteY4" fmla="*/ 0 h 5176281"/>
              <a:gd name="connsiteX5" fmla="*/ 5711617 w 5868115"/>
              <a:gd name="connsiteY5" fmla="*/ 0 h 5176281"/>
              <a:gd name="connsiteX6" fmla="*/ 5381884 w 5868115"/>
              <a:gd name="connsiteY6" fmla="*/ 1791035 h 517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8115" h="5176281">
                <a:moveTo>
                  <a:pt x="5381884" y="1791035"/>
                </a:moveTo>
                <a:cubicBezTo>
                  <a:pt x="5022800" y="2129684"/>
                  <a:pt x="4421764" y="2466000"/>
                  <a:pt x="3451906" y="2466686"/>
                </a:cubicBezTo>
                <a:cubicBezTo>
                  <a:pt x="1497924" y="2467783"/>
                  <a:pt x="609813" y="3462467"/>
                  <a:pt x="556595" y="4279392"/>
                </a:cubicBezTo>
                <a:cubicBezTo>
                  <a:pt x="539039" y="4546169"/>
                  <a:pt x="306004" y="5026640"/>
                  <a:pt x="0" y="5176282"/>
                </a:cubicBezTo>
                <a:lnTo>
                  <a:pt x="0" y="0"/>
                </a:lnTo>
                <a:lnTo>
                  <a:pt x="5711617" y="0"/>
                </a:lnTo>
                <a:cubicBezTo>
                  <a:pt x="6008294" y="596509"/>
                  <a:pt x="5874837" y="1326337"/>
                  <a:pt x="5381884" y="1791035"/>
                </a:cubicBezTo>
                <a:close/>
              </a:path>
            </a:pathLst>
          </a:custGeom>
          <a:solidFill>
            <a:srgbClr val="FFCF66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9801" y="3827453"/>
            <a:ext cx="3632200" cy="3030547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6465" r="78240" b="18626"/>
          <a:stretch>
            <a:fillRect/>
          </a:stretch>
        </p:blipFill>
        <p:spPr>
          <a:xfrm>
            <a:off x="439924" y="1350152"/>
            <a:ext cx="2557276" cy="5510388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7522" t="17685" b="18626"/>
          <a:stretch>
            <a:fillRect/>
          </a:stretch>
        </p:blipFill>
        <p:spPr>
          <a:xfrm>
            <a:off x="9086850" y="-2541"/>
            <a:ext cx="2641600" cy="54068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4600" y="4428677"/>
            <a:ext cx="3327400" cy="22644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7067" y="-3497"/>
            <a:ext cx="4504267" cy="2020807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7101" y="2474074"/>
            <a:ext cx="7206721" cy="267323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558925" y="2197100"/>
            <a:ext cx="90741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pc="300" dirty="0">
                <a:solidFill>
                  <a:srgbClr val="CA5F29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rPr>
              <a:t>养食记</a:t>
            </a:r>
            <a:endParaRPr lang="zh-CN" altLang="en-US" sz="7200" spc="300" dirty="0">
              <a:solidFill>
                <a:srgbClr val="CA5F29"/>
              </a:solidFill>
              <a:latin typeface="仓耳渔阳体 W05" panose="02020400000000000000" pitchFamily="18" charset="-122"/>
              <a:ea typeface="仓耳渔阳体 W05" panose="02020400000000000000" pitchFamily="18" charset="-122"/>
            </a:endParaRPr>
          </a:p>
          <a:p>
            <a:pPr algn="ctr"/>
            <a:r>
              <a:rPr lang="en-US" altLang="zh-CN" sz="7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rPr>
              <a:t>Alpha</a:t>
            </a:r>
            <a:r>
              <a:rPr lang="zh-CN" altLang="en-US" sz="7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rPr>
              <a:t>冲刺</a:t>
            </a:r>
            <a:endParaRPr lang="zh-CN" altLang="en-US" sz="7200" spc="300" dirty="0">
              <a:solidFill>
                <a:schemeClr val="tx1">
                  <a:lumMod val="65000"/>
                  <a:lumOff val="35000"/>
                </a:schemeClr>
              </a:solidFill>
              <a:latin typeface="仓耳渔阳体 W05" panose="02020400000000000000" pitchFamily="18" charset="-122"/>
              <a:ea typeface="仓耳渔阳体 W05" panose="02020400000000000000" pitchFamily="18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5120005" y="4635500"/>
            <a:ext cx="1611630" cy="394970"/>
          </a:xfrm>
          <a:prstGeom prst="roundRect">
            <a:avLst>
              <a:gd name="adj" fmla="val 50000"/>
            </a:avLst>
          </a:prstGeom>
          <a:solidFill>
            <a:srgbClr val="CA5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b="1" dirty="0"/>
              <a:t>汇报人：曹星才</a:t>
            </a:r>
            <a:endParaRPr lang="zh-CN" altLang="en-US" sz="1400" b="1" dirty="0"/>
          </a:p>
        </p:txBody>
      </p:sp>
      <p:pic>
        <p:nvPicPr>
          <p:cNvPr id="8" name="图片 7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4445" y="204470"/>
            <a:ext cx="3847465" cy="384746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959702" y="5764068"/>
            <a:ext cx="2211029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2024.11.16</a:t>
            </a:r>
            <a:endParaRPr lang="zh-CN" altLang="en-US" sz="1200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52585" y="1919839"/>
            <a:ext cx="31466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b="1" cap="all" spc="300" dirty="0">
                <a:solidFill>
                  <a:srgbClr val="CA5F2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HEALTHY diet</a:t>
            </a:r>
            <a:endParaRPr lang="zh-CN" altLang="en-US" sz="1200" b="1" cap="all" spc="300" dirty="0">
              <a:solidFill>
                <a:srgbClr val="CA5F2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19669" b="15324"/>
          <a:stretch>
            <a:fillRect/>
          </a:stretch>
        </p:blipFill>
        <p:spPr>
          <a:xfrm rot="5400000">
            <a:off x="-4275" y="4949267"/>
            <a:ext cx="1913008" cy="1904458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0224" r="17713"/>
          <a:stretch>
            <a:fillRect/>
          </a:stretch>
        </p:blipFill>
        <p:spPr>
          <a:xfrm>
            <a:off x="10530841" y="-7620"/>
            <a:ext cx="1661160" cy="1961808"/>
          </a:xfrm>
          <a:prstGeom prst="rect">
            <a:avLst/>
          </a:prstGeom>
        </p:spPr>
      </p:pic>
      <p:sp>
        <p:nvSpPr>
          <p:cNvPr id="5" name="矩形: 圆角 19"/>
          <p:cNvSpPr/>
          <p:nvPr/>
        </p:nvSpPr>
        <p:spPr>
          <a:xfrm>
            <a:off x="2567305" y="5161915"/>
            <a:ext cx="7145020" cy="39497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b="1" dirty="0"/>
              <a:t>队员：潘宇晴、张诗悦、来再提、陈康培、黄悦佳、王露洁、林子豪、詹镇壕、刘哲睿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2589266" y="3765720"/>
            <a:ext cx="7013468" cy="3096927"/>
          </a:xfrm>
          <a:custGeom>
            <a:avLst/>
            <a:gdLst>
              <a:gd name="connsiteX0" fmla="*/ 3869777 w 7739555"/>
              <a:gd name="connsiteY0" fmla="*/ 0 h 3417544"/>
              <a:gd name="connsiteX1" fmla="*/ 7693612 w 7739555"/>
              <a:gd name="connsiteY1" fmla="*/ 3116516 h 3417544"/>
              <a:gd name="connsiteX2" fmla="*/ 7739555 w 7739555"/>
              <a:gd name="connsiteY2" fmla="*/ 3417544 h 3417544"/>
              <a:gd name="connsiteX3" fmla="*/ 0 w 7739555"/>
              <a:gd name="connsiteY3" fmla="*/ 3417544 h 3417544"/>
              <a:gd name="connsiteX4" fmla="*/ 45942 w 7739555"/>
              <a:gd name="connsiteY4" fmla="*/ 3116516 h 3417544"/>
              <a:gd name="connsiteX5" fmla="*/ 3869777 w 7739555"/>
              <a:gd name="connsiteY5" fmla="*/ 0 h 341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9555" h="3417544">
                <a:moveTo>
                  <a:pt x="3869777" y="0"/>
                </a:moveTo>
                <a:cubicBezTo>
                  <a:pt x="5755963" y="0"/>
                  <a:pt x="7329660" y="1337924"/>
                  <a:pt x="7693612" y="3116516"/>
                </a:cubicBezTo>
                <a:lnTo>
                  <a:pt x="7739555" y="3417544"/>
                </a:lnTo>
                <a:lnTo>
                  <a:pt x="0" y="3417544"/>
                </a:lnTo>
                <a:lnTo>
                  <a:pt x="45942" y="3116516"/>
                </a:lnTo>
                <a:cubicBezTo>
                  <a:pt x="409895" y="1337924"/>
                  <a:pt x="1983592" y="0"/>
                  <a:pt x="3869777" y="0"/>
                </a:cubicBezTo>
                <a:close/>
              </a:path>
            </a:pathLst>
          </a:custGeom>
          <a:solidFill>
            <a:srgbClr val="FFE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361064" y="1818243"/>
            <a:ext cx="7469871" cy="1523749"/>
            <a:chOff x="3860012" y="3298613"/>
            <a:chExt cx="11479848" cy="1523749"/>
          </a:xfrm>
        </p:grpSpPr>
        <p:sp>
          <p:nvSpPr>
            <p:cNvPr id="12" name="文本框 11"/>
            <p:cNvSpPr txBox="1"/>
            <p:nvPr/>
          </p:nvSpPr>
          <p:spPr>
            <a:xfrm>
              <a:off x="3860012" y="3298613"/>
              <a:ext cx="114798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项目的实际进度曲线与燃尽图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dist"/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60012" y="4514585"/>
              <a:ext cx="11479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The actual progress curve and burn-down chart of the project</a:t>
              </a:r>
              <a:endParaRPr lang="en-US" altLang="zh-CN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852663" y="1110357"/>
            <a:ext cx="2486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PART.02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1"/>
          <a:srcRect b="55370"/>
          <a:stretch>
            <a:fillRect/>
          </a:stretch>
        </p:blipFill>
        <p:spPr>
          <a:xfrm>
            <a:off x="2691467" y="3830637"/>
            <a:ext cx="6809066" cy="303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7901463" cy="337185"/>
            <a:chOff x="1465727" y="410519"/>
            <a:chExt cx="5736500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项目的实际进度曲线与燃尽图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451489" y="472113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The actual progress curve and burn-down chart of the project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3" name="矩形: 圆角 12"/>
          <p:cNvSpPr/>
          <p:nvPr>
            <p:custDataLst>
              <p:tags r:id="rId2"/>
            </p:custDataLst>
          </p:nvPr>
        </p:nvSpPr>
        <p:spPr>
          <a:xfrm>
            <a:off x="4651442" y="884555"/>
            <a:ext cx="2889115" cy="4603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实际进度曲线图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675" y="1601381"/>
            <a:ext cx="7438646" cy="473197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7901463" cy="337185"/>
            <a:chOff x="1465727" y="410519"/>
            <a:chExt cx="5736500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项目的实际进度曲线与燃尽图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451489" y="472113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The actual progress curve and burn-down chart of the project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2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3" name="矩形: 圆角 12"/>
          <p:cNvSpPr/>
          <p:nvPr>
            <p:custDataLst>
              <p:tags r:id="rId2"/>
            </p:custDataLst>
          </p:nvPr>
        </p:nvSpPr>
        <p:spPr>
          <a:xfrm>
            <a:off x="4651442" y="884555"/>
            <a:ext cx="2889115" cy="4603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燃尽图</a:t>
            </a:r>
            <a:endParaRPr lang="zh-CN" altLang="en-US" sz="2000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676" y="1615262"/>
            <a:ext cx="7438645" cy="475727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2589266" y="3765720"/>
            <a:ext cx="7013468" cy="3096927"/>
          </a:xfrm>
          <a:custGeom>
            <a:avLst/>
            <a:gdLst>
              <a:gd name="connsiteX0" fmla="*/ 3869777 w 7739555"/>
              <a:gd name="connsiteY0" fmla="*/ 0 h 3417544"/>
              <a:gd name="connsiteX1" fmla="*/ 7693612 w 7739555"/>
              <a:gd name="connsiteY1" fmla="*/ 3116516 h 3417544"/>
              <a:gd name="connsiteX2" fmla="*/ 7739555 w 7739555"/>
              <a:gd name="connsiteY2" fmla="*/ 3417544 h 3417544"/>
              <a:gd name="connsiteX3" fmla="*/ 0 w 7739555"/>
              <a:gd name="connsiteY3" fmla="*/ 3417544 h 3417544"/>
              <a:gd name="connsiteX4" fmla="*/ 45942 w 7739555"/>
              <a:gd name="connsiteY4" fmla="*/ 3116516 h 3417544"/>
              <a:gd name="connsiteX5" fmla="*/ 3869777 w 7739555"/>
              <a:gd name="connsiteY5" fmla="*/ 0 h 341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9555" h="3417544">
                <a:moveTo>
                  <a:pt x="3869777" y="0"/>
                </a:moveTo>
                <a:cubicBezTo>
                  <a:pt x="5755963" y="0"/>
                  <a:pt x="7329660" y="1337924"/>
                  <a:pt x="7693612" y="3116516"/>
                </a:cubicBezTo>
                <a:lnTo>
                  <a:pt x="7739555" y="3417544"/>
                </a:lnTo>
                <a:lnTo>
                  <a:pt x="0" y="3417544"/>
                </a:lnTo>
                <a:lnTo>
                  <a:pt x="45942" y="3116516"/>
                </a:lnTo>
                <a:cubicBezTo>
                  <a:pt x="409895" y="1337924"/>
                  <a:pt x="1983592" y="0"/>
                  <a:pt x="3869777" y="0"/>
                </a:cubicBezTo>
                <a:close/>
              </a:path>
            </a:pathLst>
          </a:custGeom>
          <a:solidFill>
            <a:srgbClr val="FFE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886259" y="2058507"/>
            <a:ext cx="6419482" cy="1368533"/>
            <a:chOff x="4422219" y="3501340"/>
            <a:chExt cx="9865589" cy="1368533"/>
          </a:xfrm>
        </p:grpSpPr>
        <p:sp>
          <p:nvSpPr>
            <p:cNvPr id="12" name="文本框 11"/>
            <p:cNvSpPr txBox="1"/>
            <p:nvPr/>
          </p:nvSpPr>
          <p:spPr>
            <a:xfrm>
              <a:off x="4422219" y="3501340"/>
              <a:ext cx="98655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团队遇到的问题及解决方案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71665" y="4563168"/>
              <a:ext cx="856669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Team Encountered Issues and Solutions</a:t>
              </a:r>
              <a:endParaRPr lang="en-US" altLang="zh-CN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852663" y="1110357"/>
            <a:ext cx="2486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PART.03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1"/>
          <a:srcRect b="55370"/>
          <a:stretch>
            <a:fillRect/>
          </a:stretch>
        </p:blipFill>
        <p:spPr>
          <a:xfrm>
            <a:off x="2691467" y="3830637"/>
            <a:ext cx="6809066" cy="303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6863927" cy="337185"/>
            <a:chOff x="1465727" y="410519"/>
            <a:chExt cx="6042680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团队遇到的问题及解决方案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757669" y="484127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Team Encountered Issues and Solutions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2" name="矩形: 圆角 12"/>
          <p:cNvSpPr/>
          <p:nvPr>
            <p:custDataLst>
              <p:tags r:id="rId2"/>
            </p:custDataLst>
          </p:nvPr>
        </p:nvSpPr>
        <p:spPr>
          <a:xfrm>
            <a:off x="4531065" y="1214440"/>
            <a:ext cx="2889115" cy="4603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前端出现的问题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37178" y="526266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66" name="组合 65"/>
          <p:cNvGrpSpPr/>
          <p:nvPr/>
        </p:nvGrpSpPr>
        <p:grpSpPr>
          <a:xfrm>
            <a:off x="1716167" y="2279699"/>
            <a:ext cx="8518910" cy="3671705"/>
            <a:chOff x="1296858" y="2257500"/>
            <a:chExt cx="8518910" cy="3671705"/>
          </a:xfrm>
        </p:grpSpPr>
        <p:grpSp>
          <p:nvGrpSpPr>
            <p:cNvPr id="44" name="组合 43"/>
            <p:cNvGrpSpPr/>
            <p:nvPr/>
          </p:nvGrpSpPr>
          <p:grpSpPr>
            <a:xfrm>
              <a:off x="1296858" y="2261877"/>
              <a:ext cx="1407305" cy="3667328"/>
              <a:chOff x="930860" y="2378416"/>
              <a:chExt cx="1407305" cy="3667328"/>
            </a:xfrm>
            <a:solidFill>
              <a:srgbClr val="B64820"/>
            </a:solidFill>
          </p:grpSpPr>
          <p:sp>
            <p:nvSpPr>
              <p:cNvPr id="45" name="矩形: 圆角 44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930860" y="2743200"/>
                <a:ext cx="1407305" cy="292900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 图片路径错误导致无法显示。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检查并确保使用正确的相对或绝对路径。</a:t>
                </a:r>
                <a:endParaRPr lang="zh-CN" altLang="en-US" dirty="0"/>
              </a:p>
              <a:p>
                <a:br>
                  <a:rPr lang="zh-CN" altLang="en-US" dirty="0"/>
                </a:br>
                <a:endParaRPr lang="zh-CN" altLang="en-US" dirty="0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075786" y="2257500"/>
              <a:ext cx="1407305" cy="3667328"/>
              <a:chOff x="930860" y="2378416"/>
              <a:chExt cx="1407305" cy="3667328"/>
            </a:xfrm>
            <a:solidFill>
              <a:srgbClr val="B64820"/>
            </a:solidFill>
          </p:grpSpPr>
          <p:sp>
            <p:nvSpPr>
              <p:cNvPr id="54" name="矩形: 圆角 53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930861" y="2743200"/>
                <a:ext cx="1407304" cy="321113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 前后端数据格式不一致导致同步问题。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对照接口文档，确保数据格式一致。</a:t>
                </a:r>
                <a:endParaRPr lang="zh-CN" altLang="en-US" dirty="0"/>
              </a:p>
              <a:p>
                <a:br>
                  <a:rPr lang="zh-CN" altLang="en-US" dirty="0"/>
                </a:br>
                <a:endParaRPr lang="zh-CN" altLang="en-US" dirty="0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4854713" y="2257500"/>
              <a:ext cx="1407305" cy="3667328"/>
              <a:chOff x="930860" y="2378416"/>
              <a:chExt cx="1407305" cy="3667328"/>
            </a:xfrm>
            <a:solidFill>
              <a:srgbClr val="B64820"/>
            </a:solidFill>
          </p:grpSpPr>
          <p:sp>
            <p:nvSpPr>
              <p:cNvPr id="58" name="矩形: 圆角 57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930860" y="2743200"/>
                <a:ext cx="1407305" cy="292900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 图片路径错误导致无法显示。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检查并确保使用正确的相对或绝对路径。</a:t>
                </a:r>
                <a:endParaRPr lang="zh-CN" altLang="en-US" dirty="0"/>
              </a:p>
              <a:p>
                <a:br>
                  <a:rPr lang="zh-CN" altLang="en-US" dirty="0"/>
                </a:br>
                <a:endParaRPr lang="zh-CN" altLang="en-US" dirty="0"/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8408463" y="2261877"/>
              <a:ext cx="1407305" cy="3667328"/>
              <a:chOff x="930860" y="2378416"/>
              <a:chExt cx="1407305" cy="3667328"/>
            </a:xfrm>
            <a:solidFill>
              <a:srgbClr val="B64820"/>
            </a:solidFill>
          </p:grpSpPr>
          <p:sp>
            <p:nvSpPr>
              <p:cNvPr id="61" name="矩形: 圆角 60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930860" y="2743200"/>
                <a:ext cx="1407305" cy="31700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 元素显示或布局不符合设计。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调整样式属性，使用实时预览功能进行调试。</a:t>
                </a:r>
                <a:endParaRPr lang="zh-CN" altLang="en-US" dirty="0"/>
              </a:p>
              <a:p>
                <a:br>
                  <a:rPr lang="zh-CN" altLang="en-US" dirty="0"/>
                </a:br>
                <a:endParaRPr lang="zh-CN" altLang="en-US" dirty="0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6630391" y="2261877"/>
              <a:ext cx="1407304" cy="3667328"/>
              <a:chOff x="930860" y="2378416"/>
              <a:chExt cx="1407304" cy="3667328"/>
            </a:xfrm>
            <a:solidFill>
              <a:srgbClr val="B64820"/>
            </a:solidFill>
          </p:grpSpPr>
          <p:sp>
            <p:nvSpPr>
              <p:cNvPr id="64" name="矩形: 圆角 63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930861" y="2743200"/>
                <a:ext cx="1407303" cy="30162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 页面跳转逻辑不成功。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检查</a:t>
                </a:r>
                <a:r>
                  <a:rPr lang="en-US" altLang="zh-CN" dirty="0" err="1">
                    <a:solidFill>
                      <a:schemeClr val="bg1"/>
                    </a:solidFill>
                  </a:rPr>
                  <a:t>pages.json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配置和事件处理方法，修正路径拼写和方法定义错误。</a:t>
                </a:r>
                <a:endParaRPr lang="zh-CN" altLang="en-US" dirty="0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6863927" cy="337185"/>
            <a:chOff x="1465727" y="410519"/>
            <a:chExt cx="6042680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团队遇到的问题及解决方案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757669" y="484127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Team Encountered Issues and Solutions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2" name="矩形: 圆角 12"/>
          <p:cNvSpPr/>
          <p:nvPr>
            <p:custDataLst>
              <p:tags r:id="rId2"/>
            </p:custDataLst>
          </p:nvPr>
        </p:nvSpPr>
        <p:spPr>
          <a:xfrm>
            <a:off x="4531065" y="1214440"/>
            <a:ext cx="2889115" cy="4603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后端出现的问题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37178" y="526266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66" name="组合 65"/>
          <p:cNvGrpSpPr/>
          <p:nvPr/>
        </p:nvGrpSpPr>
        <p:grpSpPr>
          <a:xfrm>
            <a:off x="2723959" y="2250516"/>
            <a:ext cx="6740837" cy="3671705"/>
            <a:chOff x="1296858" y="2257500"/>
            <a:chExt cx="6740837" cy="3671705"/>
          </a:xfrm>
        </p:grpSpPr>
        <p:grpSp>
          <p:nvGrpSpPr>
            <p:cNvPr id="44" name="组合 43"/>
            <p:cNvGrpSpPr/>
            <p:nvPr/>
          </p:nvGrpSpPr>
          <p:grpSpPr>
            <a:xfrm>
              <a:off x="1296858" y="2261877"/>
              <a:ext cx="1407305" cy="3667328"/>
              <a:chOff x="930860" y="2378416"/>
              <a:chExt cx="1407305" cy="3667328"/>
            </a:xfrm>
            <a:solidFill>
              <a:srgbClr val="B64820"/>
            </a:solidFill>
          </p:grpSpPr>
          <p:sp>
            <p:nvSpPr>
              <p:cNvPr id="45" name="矩形: 圆角 44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930860" y="2743200"/>
                <a:ext cx="1407305" cy="273921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 代码风格差异导致整合时出现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bug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统一代码风格，增加异常捕获和日志记录。</a:t>
                </a:r>
                <a:endParaRPr lang="zh-CN" altLang="en-US" dirty="0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075786" y="2257500"/>
              <a:ext cx="1407305" cy="3667328"/>
              <a:chOff x="930860" y="2378416"/>
              <a:chExt cx="1407305" cy="3667328"/>
            </a:xfrm>
            <a:solidFill>
              <a:srgbClr val="B64820"/>
            </a:solidFill>
          </p:grpSpPr>
          <p:sp>
            <p:nvSpPr>
              <p:cNvPr id="54" name="矩形: 圆角 53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930861" y="2743200"/>
                <a:ext cx="1407304" cy="273921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 数据库因密码简单被入侵。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重新配置数据库，加强密码复杂度，确保安全。</a:t>
                </a:r>
                <a:br>
                  <a:rPr lang="zh-CN" altLang="en-US" dirty="0"/>
                </a:br>
                <a:endParaRPr lang="zh-CN" altLang="en-US" dirty="0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4854713" y="2257500"/>
              <a:ext cx="1407305" cy="3667328"/>
              <a:chOff x="930860" y="2378416"/>
              <a:chExt cx="1407305" cy="3667328"/>
            </a:xfrm>
            <a:solidFill>
              <a:srgbClr val="B64820"/>
            </a:solidFill>
          </p:grpSpPr>
          <p:sp>
            <p:nvSpPr>
              <p:cNvPr id="58" name="矩形: 圆角 57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930860" y="2743200"/>
                <a:ext cx="1407305" cy="218521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 数据库死锁。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查询并终止等待进程，避免同时操作同一段数据。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6630391" y="2261877"/>
              <a:ext cx="1407304" cy="3667328"/>
              <a:chOff x="930860" y="2378416"/>
              <a:chExt cx="1407304" cy="3667328"/>
            </a:xfrm>
            <a:solidFill>
              <a:srgbClr val="B64820"/>
            </a:solidFill>
          </p:grpSpPr>
          <p:sp>
            <p:nvSpPr>
              <p:cNvPr id="64" name="矩形: 圆角 63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930861" y="2743200"/>
                <a:ext cx="1407303" cy="273921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 接口开发中遇到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bug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和测试问题。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添加详细报错反馈，统一编写风格，方便代码整合。</a:t>
                </a:r>
                <a:endParaRPr lang="zh-CN" altLang="en-US" dirty="0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6863927" cy="337185"/>
            <a:chOff x="1465727" y="410519"/>
            <a:chExt cx="6042680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团队遇到的问题及解决方案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757669" y="484127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Team Encountered Issues and Solutions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3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2" name="矩形: 圆角 12"/>
          <p:cNvSpPr/>
          <p:nvPr>
            <p:custDataLst>
              <p:tags r:id="rId2"/>
            </p:custDataLst>
          </p:nvPr>
        </p:nvSpPr>
        <p:spPr>
          <a:xfrm>
            <a:off x="4531065" y="1214440"/>
            <a:ext cx="2889115" cy="46037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其他问题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37178" y="526266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66" name="组合 65"/>
          <p:cNvGrpSpPr/>
          <p:nvPr/>
        </p:nvGrpSpPr>
        <p:grpSpPr>
          <a:xfrm>
            <a:off x="2723959" y="2250516"/>
            <a:ext cx="6740837" cy="3671705"/>
            <a:chOff x="1296858" y="2257500"/>
            <a:chExt cx="6740837" cy="3671705"/>
          </a:xfrm>
        </p:grpSpPr>
        <p:grpSp>
          <p:nvGrpSpPr>
            <p:cNvPr id="44" name="组合 43"/>
            <p:cNvGrpSpPr/>
            <p:nvPr/>
          </p:nvGrpSpPr>
          <p:grpSpPr>
            <a:xfrm>
              <a:off x="1296858" y="2261877"/>
              <a:ext cx="1407305" cy="3667328"/>
              <a:chOff x="930860" y="2378416"/>
              <a:chExt cx="1407305" cy="3667328"/>
            </a:xfrm>
            <a:solidFill>
              <a:srgbClr val="B64820"/>
            </a:solidFill>
          </p:grpSpPr>
          <p:sp>
            <p:nvSpPr>
              <p:cNvPr id="45" name="矩形: 圆角 44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930860" y="2743200"/>
                <a:ext cx="1407305" cy="30162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</a:t>
                </a:r>
                <a:r>
                  <a:rPr lang="en-US" altLang="zh-CN" dirty="0" err="1">
                    <a:solidFill>
                      <a:schemeClr val="bg1"/>
                    </a:solidFill>
                  </a:rPr>
                  <a:t>nuiapp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编译预览需要额外打开微信开发者工具，效率低。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直接在内置浏览器运行，提高效率。</a:t>
                </a:r>
                <a:endParaRPr lang="zh-CN" altLang="en-US" dirty="0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3075786" y="2257500"/>
              <a:ext cx="1407305" cy="3667328"/>
              <a:chOff x="930860" y="2378416"/>
              <a:chExt cx="1407305" cy="3667328"/>
            </a:xfrm>
            <a:solidFill>
              <a:srgbClr val="B64820"/>
            </a:solidFill>
          </p:grpSpPr>
          <p:sp>
            <p:nvSpPr>
              <p:cNvPr id="54" name="矩形: 圆角 53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930861" y="2743200"/>
                <a:ext cx="1407304" cy="30162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Vite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连接频繁断开和重连。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检查网络连接，避免频繁保存文件，检查配置文件，重启开发服务器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.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4854713" y="2257500"/>
              <a:ext cx="1407305" cy="3667328"/>
              <a:chOff x="930860" y="2378416"/>
              <a:chExt cx="1407305" cy="3667328"/>
            </a:xfrm>
            <a:solidFill>
              <a:srgbClr val="B64820"/>
            </a:solidFill>
          </p:grpSpPr>
          <p:sp>
            <p:nvSpPr>
              <p:cNvPr id="58" name="矩形: 圆角 57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930860" y="2743200"/>
                <a:ext cx="1407305" cy="273921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AI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接口的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Token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有效期短，导致接口调用失败。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开发获取的方法，程序启动时自动获取。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6630391" y="2261877"/>
              <a:ext cx="1407304" cy="3667328"/>
              <a:chOff x="930860" y="2378416"/>
              <a:chExt cx="1407304" cy="3667328"/>
            </a:xfrm>
            <a:solidFill>
              <a:srgbClr val="B64820"/>
            </a:solidFill>
          </p:grpSpPr>
          <p:sp>
            <p:nvSpPr>
              <p:cNvPr id="64" name="矩形: 圆角 63"/>
              <p:cNvSpPr/>
              <p:nvPr/>
            </p:nvSpPr>
            <p:spPr>
              <a:xfrm>
                <a:off x="930860" y="2378416"/>
                <a:ext cx="1407304" cy="366732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930861" y="2743200"/>
                <a:ext cx="1407303" cy="218521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问题：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AI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接口请求失败或响应缓慢。</a:t>
                </a:r>
                <a:endParaRPr lang="zh-CN" altLang="en-US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解决： 限制上下文长度，裁剪多余内容。。</a:t>
                </a:r>
                <a:endParaRPr lang="zh-CN" altLang="en-US" dirty="0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2589266" y="3765720"/>
            <a:ext cx="7013468" cy="3096927"/>
          </a:xfrm>
          <a:custGeom>
            <a:avLst/>
            <a:gdLst>
              <a:gd name="connsiteX0" fmla="*/ 3869777 w 7739555"/>
              <a:gd name="connsiteY0" fmla="*/ 0 h 3417544"/>
              <a:gd name="connsiteX1" fmla="*/ 7693612 w 7739555"/>
              <a:gd name="connsiteY1" fmla="*/ 3116516 h 3417544"/>
              <a:gd name="connsiteX2" fmla="*/ 7739555 w 7739555"/>
              <a:gd name="connsiteY2" fmla="*/ 3417544 h 3417544"/>
              <a:gd name="connsiteX3" fmla="*/ 0 w 7739555"/>
              <a:gd name="connsiteY3" fmla="*/ 3417544 h 3417544"/>
              <a:gd name="connsiteX4" fmla="*/ 45942 w 7739555"/>
              <a:gd name="connsiteY4" fmla="*/ 3116516 h 3417544"/>
              <a:gd name="connsiteX5" fmla="*/ 3869777 w 7739555"/>
              <a:gd name="connsiteY5" fmla="*/ 0 h 341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9555" h="3417544">
                <a:moveTo>
                  <a:pt x="3869777" y="0"/>
                </a:moveTo>
                <a:cubicBezTo>
                  <a:pt x="5755963" y="0"/>
                  <a:pt x="7329660" y="1337924"/>
                  <a:pt x="7693612" y="3116516"/>
                </a:cubicBezTo>
                <a:lnTo>
                  <a:pt x="7739555" y="3417544"/>
                </a:lnTo>
                <a:lnTo>
                  <a:pt x="0" y="3417544"/>
                </a:lnTo>
                <a:lnTo>
                  <a:pt x="45942" y="3116516"/>
                </a:lnTo>
                <a:cubicBezTo>
                  <a:pt x="409895" y="1337924"/>
                  <a:pt x="1983592" y="0"/>
                  <a:pt x="3869777" y="0"/>
                </a:cubicBezTo>
                <a:close/>
              </a:path>
            </a:pathLst>
          </a:custGeom>
          <a:solidFill>
            <a:srgbClr val="FFE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886259" y="2058507"/>
            <a:ext cx="6419482" cy="1368533"/>
            <a:chOff x="4422219" y="3501340"/>
            <a:chExt cx="9865589" cy="1368533"/>
          </a:xfrm>
        </p:grpSpPr>
        <p:sp>
          <p:nvSpPr>
            <p:cNvPr id="12" name="文本框 11"/>
            <p:cNvSpPr txBox="1"/>
            <p:nvPr/>
          </p:nvSpPr>
          <p:spPr>
            <a:xfrm>
              <a:off x="4422219" y="3501340"/>
              <a:ext cx="98655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项目的实际架构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71665" y="4563168"/>
              <a:ext cx="856669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The actual architecture of the project</a:t>
              </a:r>
              <a:endParaRPr lang="en-US" altLang="zh-CN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852663" y="1110357"/>
            <a:ext cx="2486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PART.04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1"/>
          <a:srcRect b="55370"/>
          <a:stretch>
            <a:fillRect/>
          </a:stretch>
        </p:blipFill>
        <p:spPr>
          <a:xfrm>
            <a:off x="2691467" y="3830637"/>
            <a:ext cx="6809066" cy="303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t="29914" b="51038"/>
          <a:stretch>
            <a:fillRect/>
          </a:stretch>
        </p:blipFill>
        <p:spPr>
          <a:xfrm>
            <a:off x="368962" y="1577142"/>
            <a:ext cx="11453678" cy="14541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0775" y="961390"/>
            <a:ext cx="9334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整体技术架构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8962" y="1573968"/>
            <a:ext cx="11453679" cy="1454150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>
            <p:custDataLst>
              <p:tags r:id="rId2"/>
            </p:custDataLst>
          </p:nvPr>
        </p:nvSpPr>
        <p:spPr>
          <a:xfrm>
            <a:off x="10718801" y="3570817"/>
            <a:ext cx="1574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养生味</a:t>
            </a:r>
            <a:endParaRPr lang="zh-CN" altLang="en-US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94228" y="1853335"/>
            <a:ext cx="8647734" cy="3928533"/>
            <a:chOff x="1261930" y="2020821"/>
            <a:chExt cx="8647734" cy="3928533"/>
          </a:xfrm>
        </p:grpSpPr>
        <p:grpSp>
          <p:nvGrpSpPr>
            <p:cNvPr id="3" name="组合 2"/>
            <p:cNvGrpSpPr/>
            <p:nvPr/>
          </p:nvGrpSpPr>
          <p:grpSpPr>
            <a:xfrm>
              <a:off x="1261930" y="2020821"/>
              <a:ext cx="6849567" cy="3928533"/>
              <a:chOff x="1930401" y="2116667"/>
              <a:chExt cx="6849567" cy="3928533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1930401" y="2116667"/>
                <a:ext cx="1574834" cy="3928533"/>
                <a:chOff x="965201" y="2116667"/>
                <a:chExt cx="1574834" cy="3928533"/>
              </a:xfrm>
            </p:grpSpPr>
            <p:sp>
              <p:nvSpPr>
                <p:cNvPr id="13" name="矩形: 圆角 12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965201" y="2116667"/>
                  <a:ext cx="1574834" cy="39285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椭圆 41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185154" y="2317132"/>
                  <a:ext cx="1134928" cy="113492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688088" y="2116667"/>
                <a:ext cx="1574834" cy="3928533"/>
                <a:chOff x="965201" y="2116667"/>
                <a:chExt cx="1574834" cy="3928533"/>
              </a:xfrm>
            </p:grpSpPr>
            <p:sp>
              <p:nvSpPr>
                <p:cNvPr id="45" name="矩形: 圆角 44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965201" y="2116667"/>
                  <a:ext cx="1574834" cy="39285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椭圆 45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185154" y="2317132"/>
                  <a:ext cx="1134928" cy="113492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445775" y="2116667"/>
                <a:ext cx="1574834" cy="3928533"/>
                <a:chOff x="965201" y="2116667"/>
                <a:chExt cx="1574834" cy="3928533"/>
              </a:xfrm>
            </p:grpSpPr>
            <p:sp>
              <p:nvSpPr>
                <p:cNvPr id="48" name="矩形: 圆角 47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965201" y="2116667"/>
                  <a:ext cx="1574834" cy="39285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185154" y="2317132"/>
                  <a:ext cx="1134928" cy="113492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7203462" y="2116667"/>
                <a:ext cx="1574834" cy="3928533"/>
                <a:chOff x="965201" y="2116667"/>
                <a:chExt cx="1574834" cy="3928533"/>
              </a:xfrm>
            </p:grpSpPr>
            <p:sp>
              <p:nvSpPr>
                <p:cNvPr id="51" name="矩形: 圆角 50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965201" y="2116667"/>
                  <a:ext cx="1574834" cy="39285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1185154" y="2317132"/>
                  <a:ext cx="1134928" cy="113492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0" name="文本框 5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9304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框架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6830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开发工具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2" name="文本框 6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4356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开发语言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205134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数据库连接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6" name="文本框 65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967442" y="3940149"/>
                <a:ext cx="1427691" cy="1339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前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n-ea"/>
                  </a:rPr>
                  <a:t>端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HBuilderX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n-ea"/>
                  </a:rPr>
                  <a:t> </a:t>
                </a: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uniapp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+后端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n-ea"/>
                  </a:rPr>
                  <a:t>Python-Flask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n-ea"/>
                  </a:rPr>
                  <a:t>接口开发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sp>
            <p:nvSpPr>
              <p:cNvPr id="68" name="文本框 6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732428" y="3940149"/>
                <a:ext cx="1427691" cy="2080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n-ea"/>
                  </a:rPr>
                  <a:t>V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scode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HBuilderX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M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ysql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n-ea"/>
                  </a:rPr>
                  <a:t>Pycharm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n-ea"/>
                  </a:rPr>
                  <a:t>github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9" name="文本框 6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5497414" y="3940149"/>
                <a:ext cx="1427691" cy="905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html+css+js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+</a:t>
                </a: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vue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+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n-ea"/>
                  </a:rPr>
                  <a:t>python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+sql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sp>
            <p:nvSpPr>
              <p:cNvPr id="70" name="文本框 69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262400" y="3940149"/>
                <a:ext cx="1427691" cy="37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mysql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pic>
            <p:nvPicPr>
              <p:cNvPr id="74" name="图形 73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106739" y="2538533"/>
                <a:ext cx="727358" cy="727358"/>
              </a:xfrm>
              <a:prstGeom prst="rect">
                <a:avLst/>
              </a:prstGeom>
            </p:spPr>
          </p:pic>
          <p:pic>
            <p:nvPicPr>
              <p:cNvPr id="76" name="图形 75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2354139" y="2540036"/>
                <a:ext cx="727358" cy="727358"/>
              </a:xfrm>
              <a:prstGeom prst="rect">
                <a:avLst/>
              </a:prstGeom>
            </p:spPr>
          </p:pic>
          <p:pic>
            <p:nvPicPr>
              <p:cNvPr id="84" name="图片 83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6573" b="89437" l="9007" r="93015">
                            <a14:foregroundMark x1="34743" y1="13850" x2="31985" y2="18779"/>
                            <a14:foregroundMark x1="29412" y1="16901" x2="19301" y2="28169"/>
                            <a14:foregroundMark x1="32537" y1="14554" x2="65074" y2="7277"/>
                            <a14:foregroundMark x1="43934" y1="8685" x2="54779" y2="7042"/>
                            <a14:foregroundMark x1="54779" y1="7042" x2="55331" y2="7042"/>
                            <a14:foregroundMark x1="72794" y1="12676" x2="81066" y2="19718"/>
                            <a14:foregroundMark x1="81066" y1="19718" x2="81250" y2="20188"/>
                            <a14:foregroundMark x1="92831" y1="30751" x2="93015" y2="35211"/>
                            <a14:foregroundMark x1="10478" y1="31221" x2="9191" y2="34742"/>
                            <a14:foregroundMark x1="32169" y1="9859" x2="43750" y2="6808"/>
                            <a14:foregroundMark x1="40441" y1="7277" x2="43750" y2="657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68145" y="2598427"/>
                <a:ext cx="930093" cy="728345"/>
              </a:xfrm>
              <a:prstGeom prst="rect">
                <a:avLst/>
              </a:prstGeom>
            </p:spPr>
          </p:pic>
          <p:pic>
            <p:nvPicPr>
              <p:cNvPr id="86" name="图片 85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10000" b="90000" l="10000" r="90000">
                            <a14:foregroundMark x1="54620" y1="24069" x2="55707" y2="28940"/>
                            <a14:foregroundMark x1="60598" y1="22063" x2="62228" y2="30086"/>
                            <a14:foregroundMark x1="64674" y1="25215" x2="64946" y2="34957"/>
                            <a14:foregroundMark x1="66033" y1="30659" x2="63859" y2="43553"/>
                            <a14:foregroundMark x1="62772" y1="27794" x2="58424" y2="44986"/>
                            <a14:foregroundMark x1="62228" y1="41547" x2="45109" y2="38682"/>
                            <a14:foregroundMark x1="50000" y1="38109" x2="48641" y2="28653"/>
                            <a14:foregroundMark x1="50000" y1="36676" x2="44837" y2="27794"/>
                            <a14:foregroundMark x1="51902" y1="21203" x2="55163" y2="29799"/>
                            <a14:foregroundMark x1="37772" y1="56160" x2="37772" y2="71347"/>
                            <a14:foregroundMark x1="30978" y1="60745" x2="33424" y2="74499"/>
                            <a14:foregroundMark x1="35054" y1="58453" x2="24185" y2="67622"/>
                            <a14:foregroundMark x1="26902" y1="64183" x2="27174" y2="75645"/>
                            <a14:foregroundMark x1="27446" y1="72779" x2="38587" y2="76791"/>
                            <a14:foregroundMark x1="30163" y1="76504" x2="43750" y2="73066"/>
                            <a14:foregroundMark x1="43750" y1="73066" x2="43750" y2="73066"/>
                            <a14:foregroundMark x1="38587" y1="59026" x2="46196" y2="667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84924" y="2429460"/>
                <a:ext cx="959828" cy="910272"/>
              </a:xfrm>
              <a:prstGeom prst="rect">
                <a:avLst/>
              </a:prstGeom>
            </p:spPr>
          </p:pic>
        </p:grpSp>
        <p:grpSp>
          <p:nvGrpSpPr>
            <p:cNvPr id="2" name="组合 1"/>
            <p:cNvGrpSpPr/>
            <p:nvPr/>
          </p:nvGrpSpPr>
          <p:grpSpPr>
            <a:xfrm>
              <a:off x="8329778" y="2020821"/>
              <a:ext cx="1579886" cy="3928533"/>
              <a:chOff x="8961149" y="2116667"/>
              <a:chExt cx="1579886" cy="3928533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8961149" y="2116667"/>
                <a:ext cx="1574834" cy="3928533"/>
                <a:chOff x="965201" y="2116667"/>
                <a:chExt cx="1574834" cy="3928533"/>
              </a:xfrm>
            </p:grpSpPr>
            <p:sp>
              <p:nvSpPr>
                <p:cNvPr id="54" name="矩形: 圆角 53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965201" y="2116667"/>
                  <a:ext cx="1574834" cy="39285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椭圆 54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1185154" y="2317132"/>
                  <a:ext cx="1134928" cy="113492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4" name="文本框 63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89662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其他工具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1" name="文本框 70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9027386" y="3940149"/>
                <a:ext cx="1427691" cy="1773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n-ea"/>
                  </a:rPr>
                  <a:t>Apifox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腾讯云轻量云服务器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百度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AI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服务（千帆大模型）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pic>
            <p:nvPicPr>
              <p:cNvPr id="88" name="图形 87"/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9391773" y="2538534"/>
                <a:ext cx="727358" cy="727358"/>
              </a:xfrm>
              <a:prstGeom prst="rect">
                <a:avLst/>
              </a:prstGeom>
            </p:spPr>
          </p:pic>
        </p:grpSp>
      </p:grpSp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764507" y="423871"/>
            <a:ext cx="5537417" cy="430610"/>
            <a:chOff x="1465727" y="410519"/>
            <a:chExt cx="5537417" cy="430610"/>
          </a:xfrm>
        </p:grpSpPr>
        <p:sp>
          <p:nvSpPr>
            <p:cNvPr id="19" name="文本框 18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项目的实际架构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3252406" y="502575"/>
              <a:ext cx="3750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The actual architecture of the project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  <a:p>
              <a:pPr algn="dist"/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4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22" name="图片 21" descr="b88c5e0b311fb6e401f1ab757f91175_副本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t="29914" b="51038"/>
          <a:stretch>
            <a:fillRect/>
          </a:stretch>
        </p:blipFill>
        <p:spPr>
          <a:xfrm>
            <a:off x="368962" y="1577142"/>
            <a:ext cx="11453678" cy="14541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0775" y="961390"/>
            <a:ext cx="9334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前端技术架构和部署流程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8962" y="1573968"/>
            <a:ext cx="11453679" cy="1454150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>
            <p:custDataLst>
              <p:tags r:id="rId2"/>
            </p:custDataLst>
          </p:nvPr>
        </p:nvSpPr>
        <p:spPr>
          <a:xfrm>
            <a:off x="10718801" y="3570817"/>
            <a:ext cx="1574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养生味</a:t>
            </a:r>
            <a:endParaRPr lang="zh-CN" altLang="en-US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764507" y="423871"/>
            <a:ext cx="5537417" cy="430610"/>
            <a:chOff x="1465727" y="410519"/>
            <a:chExt cx="5537417" cy="430610"/>
          </a:xfrm>
        </p:grpSpPr>
        <p:sp>
          <p:nvSpPr>
            <p:cNvPr id="19" name="文本框 18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项目的实际架构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3252406" y="502575"/>
              <a:ext cx="3750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The actual architecture of the project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  <a:p>
              <a:pPr algn="dist"/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4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22" name="图片 21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15135" y="2004269"/>
            <a:ext cx="10361331" cy="3928533"/>
            <a:chOff x="842641" y="2004269"/>
            <a:chExt cx="10361331" cy="3928533"/>
          </a:xfrm>
        </p:grpSpPr>
        <p:grpSp>
          <p:nvGrpSpPr>
            <p:cNvPr id="2" name="组合 1"/>
            <p:cNvGrpSpPr/>
            <p:nvPr/>
          </p:nvGrpSpPr>
          <p:grpSpPr>
            <a:xfrm>
              <a:off x="842641" y="2004269"/>
              <a:ext cx="8610634" cy="3928533"/>
              <a:chOff x="1930401" y="2116667"/>
              <a:chExt cx="8610634" cy="3928533"/>
            </a:xfrm>
          </p:grpSpPr>
          <p:grpSp>
            <p:nvGrpSpPr>
              <p:cNvPr id="67" name="组合 66"/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1930401" y="2116667"/>
                <a:ext cx="8605582" cy="3928533"/>
                <a:chOff x="965201" y="2116667"/>
                <a:chExt cx="8605582" cy="3928533"/>
              </a:xfrm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965201" y="2116667"/>
                  <a:ext cx="1574834" cy="3928533"/>
                  <a:chOff x="965201" y="2116667"/>
                  <a:chExt cx="1574834" cy="3928533"/>
                </a:xfrm>
              </p:grpSpPr>
              <p:sp>
                <p:nvSpPr>
                  <p:cNvPr id="13" name="矩形: 圆角 12"/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965201" y="2116667"/>
                    <a:ext cx="1574834" cy="3928533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椭圆 41"/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1185154" y="2317132"/>
                    <a:ext cx="1134928" cy="113492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4" name="组合 43"/>
                <p:cNvGrpSpPr/>
                <p:nvPr/>
              </p:nvGrpSpPr>
              <p:grpSpPr>
                <a:xfrm>
                  <a:off x="2722888" y="2116667"/>
                  <a:ext cx="1574834" cy="3928533"/>
                  <a:chOff x="965201" y="2116667"/>
                  <a:chExt cx="1574834" cy="3928533"/>
                </a:xfrm>
              </p:grpSpPr>
              <p:sp>
                <p:nvSpPr>
                  <p:cNvPr id="45" name="矩形: 圆角 44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965201" y="2116667"/>
                    <a:ext cx="1574834" cy="3928533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1185154" y="2317132"/>
                    <a:ext cx="1134928" cy="113492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7" name="组合 46"/>
                <p:cNvGrpSpPr/>
                <p:nvPr/>
              </p:nvGrpSpPr>
              <p:grpSpPr>
                <a:xfrm>
                  <a:off x="4480575" y="2116667"/>
                  <a:ext cx="1574834" cy="3928533"/>
                  <a:chOff x="965201" y="2116667"/>
                  <a:chExt cx="1574834" cy="3928533"/>
                </a:xfrm>
              </p:grpSpPr>
              <p:sp>
                <p:nvSpPr>
                  <p:cNvPr id="48" name="矩形: 圆角 47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965201" y="2116667"/>
                    <a:ext cx="1574834" cy="3928533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椭圆 48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1185154" y="2317132"/>
                    <a:ext cx="1134928" cy="113492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6238262" y="2116667"/>
                  <a:ext cx="1574834" cy="3928533"/>
                  <a:chOff x="965201" y="2116667"/>
                  <a:chExt cx="1574834" cy="3928533"/>
                </a:xfrm>
              </p:grpSpPr>
              <p:sp>
                <p:nvSpPr>
                  <p:cNvPr id="51" name="矩形: 圆角 50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965201" y="2116667"/>
                    <a:ext cx="1574834" cy="3928533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椭圆 51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1185154" y="2317132"/>
                    <a:ext cx="1134928" cy="113492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3" name="组合 52"/>
                <p:cNvGrpSpPr/>
                <p:nvPr/>
              </p:nvGrpSpPr>
              <p:grpSpPr>
                <a:xfrm>
                  <a:off x="7995949" y="2116667"/>
                  <a:ext cx="1574834" cy="3928533"/>
                  <a:chOff x="965201" y="2116667"/>
                  <a:chExt cx="1574834" cy="3928533"/>
                </a:xfrm>
              </p:grpSpPr>
              <p:sp>
                <p:nvSpPr>
                  <p:cNvPr id="54" name="矩形: 圆角 53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965201" y="2116667"/>
                    <a:ext cx="1574834" cy="3928533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椭圆 54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1185154" y="2317132"/>
                    <a:ext cx="1134928" cy="113492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60" name="文本框 5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9304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开发框架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6830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核心技术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2" name="文本框 6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54356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接口与网络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205134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其他技术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4" name="文本框 63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89662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其他技术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6" name="文本框 6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967442" y="3940149"/>
                <a:ext cx="1427691" cy="1185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使用</a:t>
                </a: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Hbuilder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n-ea"/>
                  </a:rPr>
                  <a:t> 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X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（</a:t>
                </a: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uni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-app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）工具进行页面设计。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sp>
            <p:nvSpPr>
              <p:cNvPr id="68" name="文本框 67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3732428" y="3940149"/>
                <a:ext cx="1427691" cy="2025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基于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Vue.js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，支持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Vue 2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和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Vue 3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。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uni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-app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特有语法和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API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。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小程序原生能力封装为</a:t>
                </a: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uni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 API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。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sp>
            <p:nvSpPr>
              <p:cNvPr id="69" name="文本框 68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5497414" y="3940149"/>
                <a:ext cx="1427691" cy="1465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uni.request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封装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HTTP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接口请求。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支持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Promise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封装和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Axios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适配。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sp>
            <p:nvSpPr>
              <p:cNvPr id="70" name="文本框 69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7262400" y="3940149"/>
                <a:ext cx="1427691" cy="1185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路由管理：动态路由和分包加载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UI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框架：</a:t>
                </a: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uni-ui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和第三方组件库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sp>
            <p:nvSpPr>
              <p:cNvPr id="71" name="文本框 7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9027386" y="3940149"/>
                <a:ext cx="1427691" cy="1185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数据存储：本地存储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API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跨平台适配：一套代码多端运行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pic>
            <p:nvPicPr>
              <p:cNvPr id="74" name="图形 73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106739" y="2538533"/>
                <a:ext cx="727358" cy="727358"/>
              </a:xfrm>
              <a:prstGeom prst="rect">
                <a:avLst/>
              </a:prstGeom>
            </p:spPr>
          </p:pic>
          <p:pic>
            <p:nvPicPr>
              <p:cNvPr id="76" name="图形 75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29"/>
              <a:stretch>
                <a:fillRect/>
              </a:stretch>
            </p:blipFill>
            <p:spPr>
              <a:xfrm>
                <a:off x="2354139" y="2540036"/>
                <a:ext cx="727358" cy="727358"/>
              </a:xfrm>
              <a:prstGeom prst="rect">
                <a:avLst/>
              </a:prstGeom>
            </p:spPr>
          </p:pic>
          <p:pic>
            <p:nvPicPr>
              <p:cNvPr id="84" name="图片 83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6573" b="89437" l="9007" r="93015">
                            <a14:foregroundMark x1="34743" y1="13850" x2="31985" y2="18779"/>
                            <a14:foregroundMark x1="29412" y1="16901" x2="19301" y2="28169"/>
                            <a14:foregroundMark x1="32537" y1="14554" x2="65074" y2="7277"/>
                            <a14:foregroundMark x1="43934" y1="8685" x2="54779" y2="7042"/>
                            <a14:foregroundMark x1="54779" y1="7042" x2="55331" y2="7042"/>
                            <a14:foregroundMark x1="72794" y1="12676" x2="81066" y2="19718"/>
                            <a14:foregroundMark x1="81066" y1="19718" x2="81250" y2="20188"/>
                            <a14:foregroundMark x1="92831" y1="30751" x2="93015" y2="35211"/>
                            <a14:foregroundMark x1="10478" y1="31221" x2="9191" y2="34742"/>
                            <a14:foregroundMark x1="32169" y1="9859" x2="43750" y2="6808"/>
                            <a14:foregroundMark x1="40441" y1="7277" x2="43750" y2="657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68145" y="2598427"/>
                <a:ext cx="930093" cy="728345"/>
              </a:xfrm>
              <a:prstGeom prst="rect">
                <a:avLst/>
              </a:prstGeom>
            </p:spPr>
          </p:pic>
          <p:pic>
            <p:nvPicPr>
              <p:cNvPr id="86" name="图片 85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foregroundMark x1="54620" y1="24069" x2="55707" y2="28940"/>
                            <a14:foregroundMark x1="60598" y1="22063" x2="62228" y2="30086"/>
                            <a14:foregroundMark x1="64674" y1="25215" x2="64946" y2="34957"/>
                            <a14:foregroundMark x1="66033" y1="30659" x2="63859" y2="43553"/>
                            <a14:foregroundMark x1="62772" y1="27794" x2="58424" y2="44986"/>
                            <a14:foregroundMark x1="62228" y1="41547" x2="45109" y2="38682"/>
                            <a14:foregroundMark x1="50000" y1="38109" x2="48641" y2="28653"/>
                            <a14:foregroundMark x1="50000" y1="36676" x2="44837" y2="27794"/>
                            <a14:foregroundMark x1="51902" y1="21203" x2="55163" y2="29799"/>
                            <a14:foregroundMark x1="37772" y1="56160" x2="37772" y2="71347"/>
                            <a14:foregroundMark x1="30978" y1="60745" x2="33424" y2="74499"/>
                            <a14:foregroundMark x1="35054" y1="58453" x2="24185" y2="67622"/>
                            <a14:foregroundMark x1="26902" y1="64183" x2="27174" y2="75645"/>
                            <a14:foregroundMark x1="27446" y1="72779" x2="38587" y2="76791"/>
                            <a14:foregroundMark x1="30163" y1="76504" x2="43750" y2="73066"/>
                            <a14:foregroundMark x1="43750" y1="73066" x2="43750" y2="73066"/>
                            <a14:foregroundMark x1="38587" y1="59026" x2="46196" y2="667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84924" y="2429460"/>
                <a:ext cx="959828" cy="910272"/>
              </a:xfrm>
              <a:prstGeom prst="rect">
                <a:avLst/>
              </a:prstGeom>
            </p:spPr>
          </p:pic>
          <p:pic>
            <p:nvPicPr>
              <p:cNvPr id="88" name="图形 87"/>
              <p:cNvPicPr>
                <a:picLocks noChangeAspect="1"/>
              </p:cNvPicPr>
              <p:nvPr>
                <p:custDataLst>
                  <p:tags r:id="rId36"/>
                </p:custDataLst>
              </p:nvPr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9391773" y="2538534"/>
                <a:ext cx="727358" cy="727358"/>
              </a:xfrm>
              <a:prstGeom prst="rect">
                <a:avLst/>
              </a:prstGeom>
            </p:spPr>
          </p:pic>
        </p:grpSp>
        <p:grpSp>
          <p:nvGrpSpPr>
            <p:cNvPr id="3" name="组合 2"/>
            <p:cNvGrpSpPr/>
            <p:nvPr/>
          </p:nvGrpSpPr>
          <p:grpSpPr>
            <a:xfrm>
              <a:off x="9624086" y="2004269"/>
              <a:ext cx="1579886" cy="3928533"/>
              <a:chOff x="8961149" y="2116667"/>
              <a:chExt cx="1579886" cy="3928533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8961149" y="2116667"/>
                <a:ext cx="1574834" cy="3928533"/>
                <a:chOff x="965201" y="2116667"/>
                <a:chExt cx="1574834" cy="3928533"/>
              </a:xfrm>
            </p:grpSpPr>
            <p:sp>
              <p:nvSpPr>
                <p:cNvPr id="10" name="矩形: 圆角 9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965201" y="2116667"/>
                  <a:ext cx="1574834" cy="39285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185154" y="2317132"/>
                  <a:ext cx="1134928" cy="113492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" name="文本框 5"/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89662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部署流程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9012755" y="3940027"/>
                <a:ext cx="1427691" cy="2053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开发与本地调试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功能测试与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UAT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打包上传至小程序平台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提交审核与版本管理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pic>
            <p:nvPicPr>
              <p:cNvPr id="8" name="图形 7"/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9391773" y="2538534"/>
                <a:ext cx="727358" cy="7273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/>
        </p:nvSpPr>
        <p:spPr>
          <a:xfrm flipV="1">
            <a:off x="5322269" y="1220000"/>
            <a:ext cx="3575158" cy="340254"/>
          </a:xfrm>
          <a:custGeom>
            <a:avLst/>
            <a:gdLst>
              <a:gd name="connsiteX0" fmla="*/ 0 w 4381500"/>
              <a:gd name="connsiteY0" fmla="*/ 0 h 0"/>
              <a:gd name="connsiteX1" fmla="*/ 4381500 w 43815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1500">
                <a:moveTo>
                  <a:pt x="0" y="0"/>
                </a:moveTo>
                <a:lnTo>
                  <a:pt x="4381500" y="0"/>
                </a:ln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0" name="组合 9"/>
          <p:cNvGrpSpPr/>
          <p:nvPr/>
        </p:nvGrpSpPr>
        <p:grpSpPr>
          <a:xfrm>
            <a:off x="5131676" y="526216"/>
            <a:ext cx="7011099" cy="5907243"/>
            <a:chOff x="6060208" y="1162388"/>
            <a:chExt cx="7011099" cy="5371551"/>
          </a:xfrm>
        </p:grpSpPr>
        <p:sp>
          <p:nvSpPr>
            <p:cNvPr id="6" name="矩形 5"/>
            <p:cNvSpPr/>
            <p:nvPr/>
          </p:nvSpPr>
          <p:spPr>
            <a:xfrm>
              <a:off x="6060208" y="1162388"/>
              <a:ext cx="7011099" cy="992579"/>
            </a:xfrm>
            <a:prstGeom prst="rect">
              <a:avLst/>
            </a:prstGeom>
            <a:effectLst/>
          </p:spPr>
          <p:txBody>
            <a:bodyPr wrap="square" lIns="68580" tIns="34290" rIns="68580" bIns="34290">
              <a:spAutoFit/>
            </a:bodyPr>
            <a:lstStyle/>
            <a:p>
              <a:pPr algn="just">
                <a:defRPr/>
              </a:pPr>
              <a:r>
                <a:rPr lang="zh-CN" altLang="en-US" sz="6000" kern="60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</a:rPr>
                <a:t>目录</a:t>
              </a:r>
              <a:r>
                <a:rPr lang="en-US" altLang="zh-CN" sz="3200" kern="60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</a:rPr>
                <a:t>CATALOGUE</a:t>
              </a:r>
              <a:endParaRPr lang="zh-CN" altLang="en-US" sz="6000" kern="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060208" y="2127609"/>
              <a:ext cx="6554880" cy="4406330"/>
              <a:chOff x="6114242" y="1313219"/>
              <a:chExt cx="6554880" cy="4406330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7090863" y="1313219"/>
                <a:ext cx="5578259" cy="4292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60000"/>
                  </a:lnSpc>
                </a:pPr>
                <a:r>
                  <a:rPr lang="zh-CN" altLang="en-US" sz="3200" dirty="0">
                    <a:solidFill>
                      <a:srgbClr val="595959"/>
                    </a:solidFill>
                    <a:latin typeface="+mj-ea"/>
                    <a:ea typeface="+mj-ea"/>
                  </a:rPr>
                  <a:t>项目的成员分工与预期计划</a:t>
                </a:r>
                <a:endParaRPr lang="zh-CN" altLang="en-US" sz="3200" dirty="0">
                  <a:solidFill>
                    <a:srgbClr val="595959"/>
                  </a:solidFill>
                  <a:latin typeface="+mj-ea"/>
                  <a:ea typeface="+mj-ea"/>
                </a:endParaRPr>
              </a:p>
              <a:p>
                <a:pPr algn="l">
                  <a:lnSpc>
                    <a:spcPct val="160000"/>
                  </a:lnSpc>
                </a:pPr>
                <a:r>
                  <a:rPr lang="zh-CN" altLang="en-US" sz="3200" dirty="0">
                    <a:solidFill>
                      <a:srgbClr val="595959"/>
                    </a:solidFill>
                    <a:latin typeface="+mj-ea"/>
                    <a:ea typeface="+mj-ea"/>
                  </a:rPr>
                  <a:t>项目的实际进度曲线与燃尽图</a:t>
                </a:r>
                <a:endParaRPr lang="en-US" altLang="zh-CN" sz="3200" dirty="0">
                  <a:solidFill>
                    <a:srgbClr val="595959"/>
                  </a:solidFill>
                  <a:latin typeface="+mj-ea"/>
                  <a:ea typeface="+mj-ea"/>
                </a:endParaRPr>
              </a:p>
              <a:p>
                <a:pPr algn="l">
                  <a:lnSpc>
                    <a:spcPct val="160000"/>
                  </a:lnSpc>
                </a:pPr>
                <a:r>
                  <a:rPr lang="zh-CN" altLang="en-US" sz="3200" dirty="0">
                    <a:solidFill>
                      <a:srgbClr val="595959"/>
                    </a:solidFill>
                    <a:latin typeface="+mj-ea"/>
                    <a:ea typeface="+mj-ea"/>
                  </a:rPr>
                  <a:t>团队遇到的问题及解决方案</a:t>
                </a:r>
                <a:endParaRPr lang="en-US" altLang="zh-CN" sz="3200" dirty="0">
                  <a:solidFill>
                    <a:srgbClr val="595959"/>
                  </a:solidFill>
                  <a:latin typeface="+mj-ea"/>
                  <a:ea typeface="+mj-ea"/>
                </a:endParaRPr>
              </a:p>
              <a:p>
                <a:pPr algn="l">
                  <a:lnSpc>
                    <a:spcPct val="160000"/>
                  </a:lnSpc>
                </a:pPr>
                <a:r>
                  <a:rPr lang="zh-CN" altLang="en-US" sz="3200" dirty="0">
                    <a:solidFill>
                      <a:srgbClr val="595959"/>
                    </a:solidFill>
                    <a:latin typeface="+mj-ea"/>
                    <a:ea typeface="+mj-ea"/>
                  </a:rPr>
                  <a:t>项目的实际架构</a:t>
                </a:r>
                <a:endParaRPr lang="en-US" altLang="zh-CN" sz="3200" dirty="0">
                  <a:solidFill>
                    <a:srgbClr val="595959"/>
                  </a:solidFill>
                  <a:latin typeface="+mj-ea"/>
                  <a:ea typeface="+mj-ea"/>
                </a:endParaRPr>
              </a:p>
              <a:p>
                <a:pPr algn="l">
                  <a:lnSpc>
                    <a:spcPct val="160000"/>
                  </a:lnSpc>
                </a:pPr>
                <a:r>
                  <a:rPr lang="zh-CN" altLang="en-US" sz="3200" dirty="0">
                    <a:solidFill>
                      <a:srgbClr val="595959"/>
                    </a:solidFill>
                    <a:latin typeface="+mj-ea"/>
                    <a:ea typeface="+mj-ea"/>
                  </a:rPr>
                  <a:t>项目的测试工作</a:t>
                </a:r>
                <a:endParaRPr lang="zh-CN" altLang="en-US" sz="3200" dirty="0">
                  <a:solidFill>
                    <a:srgbClr val="595959"/>
                  </a:solidFill>
                  <a:latin typeface="+mj-ea"/>
                  <a:ea typeface="+mj-ea"/>
                </a:endParaRPr>
              </a:p>
              <a:p>
                <a:pPr algn="l">
                  <a:lnSpc>
                    <a:spcPct val="160000"/>
                  </a:lnSpc>
                </a:pPr>
                <a:r>
                  <a:rPr lang="zh-CN" altLang="en-US" sz="3200" dirty="0">
                    <a:solidFill>
                      <a:srgbClr val="595959"/>
                    </a:solidFill>
                    <a:latin typeface="+mj-ea"/>
                    <a:ea typeface="+mj-ea"/>
                  </a:rPr>
                  <a:t>成员的过程体会</a:t>
                </a:r>
                <a:endParaRPr lang="zh-CN" altLang="en-US" sz="3200" dirty="0">
                  <a:solidFill>
                    <a:srgbClr val="595959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114242" y="1340577"/>
                <a:ext cx="959325" cy="4378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accent3">
                        <a:lumMod val="75000"/>
                      </a:schemeClr>
                    </a:solidFill>
                    <a:latin typeface="+mj-ea"/>
                    <a:ea typeface="+mj-ea"/>
                  </a:rPr>
                  <a:t>01</a:t>
                </a:r>
                <a:endParaRPr lang="en-US" altLang="zh-CN" sz="40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accent3">
                        <a:lumMod val="75000"/>
                      </a:schemeClr>
                    </a:solidFill>
                    <a:latin typeface="+mj-ea"/>
                    <a:ea typeface="+mj-ea"/>
                  </a:rPr>
                  <a:t>02</a:t>
                </a:r>
                <a:endParaRPr lang="zh-CN" altLang="en-US" sz="40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accent3">
                        <a:lumMod val="75000"/>
                      </a:schemeClr>
                    </a:solidFill>
                    <a:latin typeface="+mj-ea"/>
                    <a:ea typeface="+mj-ea"/>
                  </a:rPr>
                  <a:t>03</a:t>
                </a:r>
                <a:endParaRPr lang="en-US" altLang="zh-CN" sz="40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accent3">
                        <a:lumMod val="75000"/>
                      </a:schemeClr>
                    </a:solidFill>
                    <a:latin typeface="+mj-ea"/>
                    <a:ea typeface="+mj-ea"/>
                  </a:rPr>
                  <a:t>04</a:t>
                </a:r>
                <a:endParaRPr lang="zh-CN" altLang="en-US" sz="40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accent3">
                        <a:lumMod val="75000"/>
                      </a:schemeClr>
                    </a:solidFill>
                    <a:latin typeface="+mj-ea"/>
                    <a:ea typeface="+mj-ea"/>
                  </a:rPr>
                  <a:t>05</a:t>
                </a:r>
                <a:endParaRPr lang="en-US" altLang="zh-CN" sz="40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accent3">
                        <a:lumMod val="75000"/>
                      </a:schemeClr>
                    </a:solidFill>
                    <a:latin typeface="+mj-ea"/>
                    <a:ea typeface="+mj-ea"/>
                  </a:rPr>
                  <a:t>06</a:t>
                </a:r>
                <a:endParaRPr lang="zh-CN" altLang="en-US" sz="40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8123" y="1492841"/>
            <a:ext cx="5264792" cy="4551247"/>
            <a:chOff x="810628" y="1266433"/>
            <a:chExt cx="5264792" cy="4551247"/>
          </a:xfrm>
        </p:grpSpPr>
        <p:grpSp>
          <p:nvGrpSpPr>
            <p:cNvPr id="2" name="组合 1"/>
            <p:cNvGrpSpPr/>
            <p:nvPr/>
          </p:nvGrpSpPr>
          <p:grpSpPr>
            <a:xfrm>
              <a:off x="810628" y="1266433"/>
              <a:ext cx="5264792" cy="4033548"/>
              <a:chOff x="810628" y="1266433"/>
              <a:chExt cx="5264792" cy="4033548"/>
            </a:xfrm>
          </p:grpSpPr>
          <p:sp>
            <p:nvSpPr>
              <p:cNvPr id="9" name="矩形: 圆角 8"/>
              <p:cNvSpPr/>
              <p:nvPr/>
            </p:nvSpPr>
            <p:spPr>
              <a:xfrm rot="8640000">
                <a:off x="2496960" y="3905558"/>
                <a:ext cx="3168733" cy="139442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/>
                  </a:gs>
                </a:gsLst>
                <a:lin ang="18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/>
              <p:cNvSpPr/>
              <p:nvPr/>
            </p:nvSpPr>
            <p:spPr>
              <a:xfrm rot="19468953">
                <a:off x="979059" y="1266433"/>
                <a:ext cx="5096361" cy="224268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/>
                  </a:gs>
                </a:gsLst>
                <a:lin ang="18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形 2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1817375" y="1361289"/>
                <a:ext cx="3784283" cy="3784283"/>
              </a:xfrm>
              <a:prstGeom prst="rect">
                <a:avLst/>
              </a:prstGeom>
            </p:spPr>
          </p:pic>
          <p:sp>
            <p:nvSpPr>
              <p:cNvPr id="5" name="矩形: 圆角 4"/>
              <p:cNvSpPr/>
              <p:nvPr/>
            </p:nvSpPr>
            <p:spPr>
              <a:xfrm rot="19468953" flipV="1">
                <a:off x="810628" y="1302081"/>
                <a:ext cx="2957336" cy="11841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/>
                  </a:gs>
                </a:gsLst>
                <a:lin ang="18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: 圆角 6"/>
            <p:cNvSpPr/>
            <p:nvPr/>
          </p:nvSpPr>
          <p:spPr>
            <a:xfrm rot="19468953" flipV="1">
              <a:off x="2995989" y="5661498"/>
              <a:ext cx="1955289" cy="15618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t="29914" b="51038"/>
          <a:stretch>
            <a:fillRect/>
          </a:stretch>
        </p:blipFill>
        <p:spPr>
          <a:xfrm>
            <a:off x="368962" y="1577142"/>
            <a:ext cx="11453678" cy="14541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0775" y="961390"/>
            <a:ext cx="9334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后端技术架构和部署流程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8962" y="1573968"/>
            <a:ext cx="11453679" cy="1454150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>
            <p:custDataLst>
              <p:tags r:id="rId2"/>
            </p:custDataLst>
          </p:nvPr>
        </p:nvSpPr>
        <p:spPr>
          <a:xfrm>
            <a:off x="10718801" y="3570817"/>
            <a:ext cx="15748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养生味</a:t>
            </a:r>
            <a:endParaRPr lang="zh-CN" altLang="en-US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764507" y="423871"/>
            <a:ext cx="5537417" cy="430610"/>
            <a:chOff x="1465727" y="410519"/>
            <a:chExt cx="5537417" cy="430610"/>
          </a:xfrm>
        </p:grpSpPr>
        <p:sp>
          <p:nvSpPr>
            <p:cNvPr id="19" name="文本框 18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项目的实际架构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3252406" y="502575"/>
              <a:ext cx="3750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The actual architecture of the project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  <a:p>
              <a:pPr algn="dist"/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4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22" name="图片 21" descr="b88c5e0b311fb6e401f1ab757f9117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15135" y="2004269"/>
            <a:ext cx="10361331" cy="3928533"/>
            <a:chOff x="842641" y="2004269"/>
            <a:chExt cx="10361331" cy="3928533"/>
          </a:xfrm>
        </p:grpSpPr>
        <p:grpSp>
          <p:nvGrpSpPr>
            <p:cNvPr id="2" name="组合 1"/>
            <p:cNvGrpSpPr/>
            <p:nvPr/>
          </p:nvGrpSpPr>
          <p:grpSpPr>
            <a:xfrm>
              <a:off x="842641" y="2004269"/>
              <a:ext cx="8610634" cy="3928533"/>
              <a:chOff x="1930401" y="2116667"/>
              <a:chExt cx="8610634" cy="3928533"/>
            </a:xfrm>
          </p:grpSpPr>
          <p:grpSp>
            <p:nvGrpSpPr>
              <p:cNvPr id="67" name="组合 66"/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1930401" y="2116667"/>
                <a:ext cx="8605582" cy="3928533"/>
                <a:chOff x="965201" y="2116667"/>
                <a:chExt cx="8605582" cy="3928533"/>
              </a:xfrm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965201" y="2116667"/>
                  <a:ext cx="1574834" cy="3928533"/>
                  <a:chOff x="965201" y="2116667"/>
                  <a:chExt cx="1574834" cy="3928533"/>
                </a:xfrm>
              </p:grpSpPr>
              <p:sp>
                <p:nvSpPr>
                  <p:cNvPr id="13" name="矩形: 圆角 12"/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965201" y="2116667"/>
                    <a:ext cx="1574834" cy="3928533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椭圆 41"/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1185154" y="2317132"/>
                    <a:ext cx="1134928" cy="113492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4" name="组合 43"/>
                <p:cNvGrpSpPr/>
                <p:nvPr/>
              </p:nvGrpSpPr>
              <p:grpSpPr>
                <a:xfrm>
                  <a:off x="2722888" y="2116667"/>
                  <a:ext cx="1574834" cy="3928533"/>
                  <a:chOff x="965201" y="2116667"/>
                  <a:chExt cx="1574834" cy="3928533"/>
                </a:xfrm>
              </p:grpSpPr>
              <p:sp>
                <p:nvSpPr>
                  <p:cNvPr id="45" name="矩形: 圆角 44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965201" y="2116667"/>
                    <a:ext cx="1574834" cy="3928533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1185154" y="2317132"/>
                    <a:ext cx="1134928" cy="113492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7" name="组合 46"/>
                <p:cNvGrpSpPr/>
                <p:nvPr/>
              </p:nvGrpSpPr>
              <p:grpSpPr>
                <a:xfrm>
                  <a:off x="4480575" y="2116667"/>
                  <a:ext cx="1574834" cy="3928533"/>
                  <a:chOff x="965201" y="2116667"/>
                  <a:chExt cx="1574834" cy="3928533"/>
                </a:xfrm>
              </p:grpSpPr>
              <p:sp>
                <p:nvSpPr>
                  <p:cNvPr id="48" name="矩形: 圆角 47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965201" y="2116667"/>
                    <a:ext cx="1574834" cy="3928533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椭圆 48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1185154" y="2317132"/>
                    <a:ext cx="1134928" cy="113492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6238262" y="2116667"/>
                  <a:ext cx="1574834" cy="3928533"/>
                  <a:chOff x="965201" y="2116667"/>
                  <a:chExt cx="1574834" cy="3928533"/>
                </a:xfrm>
              </p:grpSpPr>
              <p:sp>
                <p:nvSpPr>
                  <p:cNvPr id="51" name="矩形: 圆角 50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965201" y="2116667"/>
                    <a:ext cx="1574834" cy="3928533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椭圆 51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1185154" y="2317132"/>
                    <a:ext cx="1134928" cy="113492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3" name="组合 52"/>
                <p:cNvGrpSpPr/>
                <p:nvPr/>
              </p:nvGrpSpPr>
              <p:grpSpPr>
                <a:xfrm>
                  <a:off x="7995949" y="2116667"/>
                  <a:ext cx="1574834" cy="3928533"/>
                  <a:chOff x="965201" y="2116667"/>
                  <a:chExt cx="1574834" cy="3928533"/>
                </a:xfrm>
              </p:grpSpPr>
              <p:sp>
                <p:nvSpPr>
                  <p:cNvPr id="54" name="矩形: 圆角 53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965201" y="2116667"/>
                    <a:ext cx="1574834" cy="3928533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椭圆 54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1185154" y="2317132"/>
                    <a:ext cx="1134928" cy="113492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60" name="文本框 5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9304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开发框架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6830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核心技术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2" name="文本框 6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54356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服务器配置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205134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数据库配置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4" name="文本框 63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8966201" y="3570817"/>
                <a:ext cx="1574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Flask</a:t>
                </a:r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配置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6" name="文本框 6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967442" y="3940149"/>
                <a:ext cx="1427691" cy="2025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框架： 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Python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的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Flask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框架。数据库：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MySQL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。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AI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接口： 百度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AI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服务（千帆大模型）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sp>
            <p:nvSpPr>
              <p:cNvPr id="68" name="文本框 67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3732428" y="3940149"/>
                <a:ext cx="1427691" cy="1745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Flask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： 轻量级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Python Web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框架。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MySQL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： 开源的关系型数据库管理系统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sp>
            <p:nvSpPr>
              <p:cNvPr id="69" name="文本框 68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5497414" y="3940149"/>
                <a:ext cx="1427691" cy="2025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服务器： 腾讯云轻量云服务器。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安全配置： 配置安全组、防火墙规则，设置域名。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sp>
            <p:nvSpPr>
              <p:cNvPr id="70" name="文本框 69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7262400" y="3940149"/>
                <a:ext cx="1427691" cy="2025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数据库管理： 设置特定数据库和用户权限。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数据结构设计： 设计菜品数据表、用户数据表及其他相关表</a:t>
                </a:r>
                <a:endParaRPr lang="en-US" altLang="zh-CN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sp>
            <p:nvSpPr>
              <p:cNvPr id="71" name="文本框 7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9027386" y="3940149"/>
                <a:ext cx="1427691" cy="2025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创建应用： 配置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Flask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路由、数据库连接、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API</a:t>
                </a: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接口。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数据库连接： 使用</a:t>
                </a:r>
                <a:r>
                  <a:rPr lang="en-US" altLang="zh-CN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flask-</a:t>
                </a:r>
                <a:r>
                  <a:rPr lang="en-US" altLang="zh-CN" sz="1400" dirty="0" err="1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mysqldb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pic>
            <p:nvPicPr>
              <p:cNvPr id="74" name="图形 73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106739" y="2538533"/>
                <a:ext cx="727358" cy="727358"/>
              </a:xfrm>
              <a:prstGeom prst="rect">
                <a:avLst/>
              </a:prstGeom>
            </p:spPr>
          </p:pic>
          <p:pic>
            <p:nvPicPr>
              <p:cNvPr id="76" name="图形 75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29"/>
              <a:stretch>
                <a:fillRect/>
              </a:stretch>
            </p:blipFill>
            <p:spPr>
              <a:xfrm>
                <a:off x="2354139" y="2540036"/>
                <a:ext cx="727358" cy="727358"/>
              </a:xfrm>
              <a:prstGeom prst="rect">
                <a:avLst/>
              </a:prstGeom>
            </p:spPr>
          </p:pic>
          <p:pic>
            <p:nvPicPr>
              <p:cNvPr id="84" name="图片 83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6573" b="89437" l="9007" r="93015">
                            <a14:foregroundMark x1="34743" y1="13850" x2="31985" y2="18779"/>
                            <a14:foregroundMark x1="29412" y1="16901" x2="19301" y2="28169"/>
                            <a14:foregroundMark x1="32537" y1="14554" x2="65074" y2="7277"/>
                            <a14:foregroundMark x1="43934" y1="8685" x2="54779" y2="7042"/>
                            <a14:foregroundMark x1="54779" y1="7042" x2="55331" y2="7042"/>
                            <a14:foregroundMark x1="72794" y1="12676" x2="81066" y2="19718"/>
                            <a14:foregroundMark x1="81066" y1="19718" x2="81250" y2="20188"/>
                            <a14:foregroundMark x1="92831" y1="30751" x2="93015" y2="35211"/>
                            <a14:foregroundMark x1="10478" y1="31221" x2="9191" y2="34742"/>
                            <a14:foregroundMark x1="32169" y1="9859" x2="43750" y2="6808"/>
                            <a14:foregroundMark x1="40441" y1="7277" x2="43750" y2="657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68145" y="2598427"/>
                <a:ext cx="930093" cy="728345"/>
              </a:xfrm>
              <a:prstGeom prst="rect">
                <a:avLst/>
              </a:prstGeom>
            </p:spPr>
          </p:pic>
          <p:pic>
            <p:nvPicPr>
              <p:cNvPr id="86" name="图片 85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0000" l="10000" r="90000">
                            <a14:foregroundMark x1="54620" y1="24069" x2="55707" y2="28940"/>
                            <a14:foregroundMark x1="60598" y1="22063" x2="62228" y2="30086"/>
                            <a14:foregroundMark x1="64674" y1="25215" x2="64946" y2="34957"/>
                            <a14:foregroundMark x1="66033" y1="30659" x2="63859" y2="43553"/>
                            <a14:foregroundMark x1="62772" y1="27794" x2="58424" y2="44986"/>
                            <a14:foregroundMark x1="62228" y1="41547" x2="45109" y2="38682"/>
                            <a14:foregroundMark x1="50000" y1="38109" x2="48641" y2="28653"/>
                            <a14:foregroundMark x1="50000" y1="36676" x2="44837" y2="27794"/>
                            <a14:foregroundMark x1="51902" y1="21203" x2="55163" y2="29799"/>
                            <a14:foregroundMark x1="37772" y1="56160" x2="37772" y2="71347"/>
                            <a14:foregroundMark x1="30978" y1="60745" x2="33424" y2="74499"/>
                            <a14:foregroundMark x1="35054" y1="58453" x2="24185" y2="67622"/>
                            <a14:foregroundMark x1="26902" y1="64183" x2="27174" y2="75645"/>
                            <a14:foregroundMark x1="27446" y1="72779" x2="38587" y2="76791"/>
                            <a14:foregroundMark x1="30163" y1="76504" x2="43750" y2="73066"/>
                            <a14:foregroundMark x1="43750" y1="73066" x2="43750" y2="73066"/>
                            <a14:foregroundMark x1="38587" y1="59026" x2="46196" y2="667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84924" y="2429460"/>
                <a:ext cx="959828" cy="910272"/>
              </a:xfrm>
              <a:prstGeom prst="rect">
                <a:avLst/>
              </a:prstGeom>
            </p:spPr>
          </p:pic>
          <p:pic>
            <p:nvPicPr>
              <p:cNvPr id="88" name="图形 87"/>
              <p:cNvPicPr>
                <a:picLocks noChangeAspect="1"/>
              </p:cNvPicPr>
              <p:nvPr>
                <p:custDataLst>
                  <p:tags r:id="rId36"/>
                </p:custDataLst>
              </p:nvPr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9391773" y="2538534"/>
                <a:ext cx="727358" cy="727358"/>
              </a:xfrm>
              <a:prstGeom prst="rect">
                <a:avLst/>
              </a:prstGeom>
            </p:spPr>
          </p:pic>
        </p:grpSp>
        <p:grpSp>
          <p:nvGrpSpPr>
            <p:cNvPr id="3" name="组合 2"/>
            <p:cNvGrpSpPr/>
            <p:nvPr/>
          </p:nvGrpSpPr>
          <p:grpSpPr>
            <a:xfrm>
              <a:off x="9624086" y="2004269"/>
              <a:ext cx="1579886" cy="3928533"/>
              <a:chOff x="8961149" y="2116667"/>
              <a:chExt cx="1579886" cy="3928533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8961149" y="2116667"/>
                <a:ext cx="1574834" cy="3928533"/>
                <a:chOff x="965201" y="2116667"/>
                <a:chExt cx="1574834" cy="3928533"/>
              </a:xfrm>
            </p:grpSpPr>
            <p:sp>
              <p:nvSpPr>
                <p:cNvPr id="10" name="矩形: 圆角 9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965201" y="2116667"/>
                  <a:ext cx="1574834" cy="39285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185154" y="2317132"/>
                  <a:ext cx="1134928" cy="113492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" name="文本框 5"/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8966201" y="3570817"/>
                <a:ext cx="157483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latin typeface="+mj-ea"/>
                    <a:ea typeface="+mj-ea"/>
                  </a:rPr>
                  <a:t>部署流程</a:t>
                </a:r>
                <a:endParaRPr lang="zh-CN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9012755" y="3940027"/>
                <a:ext cx="1427691" cy="1899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开发测试版本部署：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30000"/>
                  </a:lnSpc>
                  <a:spcAft>
                    <a:spcPts val="1200"/>
                  </a:spcAft>
                </a:pPr>
                <a:r>
                  <a:rPr lang="zh-CN" altLang="en-US" sz="1400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/>
                    <a:latin typeface="+mn-ea"/>
                  </a:rPr>
                  <a:t>服务器上运行稳定，能够处理规范请求并返回正确响应</a:t>
                </a:r>
                <a:endParaRPr lang="zh-CN" altLang="en-US" sz="140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+mn-ea"/>
                </a:endParaRPr>
              </a:p>
            </p:txBody>
          </p:sp>
          <p:pic>
            <p:nvPicPr>
              <p:cNvPr id="8" name="图形 7"/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9391773" y="2538534"/>
                <a:ext cx="727358" cy="7273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2589266" y="3765720"/>
            <a:ext cx="7013468" cy="3096927"/>
          </a:xfrm>
          <a:custGeom>
            <a:avLst/>
            <a:gdLst>
              <a:gd name="connsiteX0" fmla="*/ 3869777 w 7739555"/>
              <a:gd name="connsiteY0" fmla="*/ 0 h 3417544"/>
              <a:gd name="connsiteX1" fmla="*/ 7693612 w 7739555"/>
              <a:gd name="connsiteY1" fmla="*/ 3116516 h 3417544"/>
              <a:gd name="connsiteX2" fmla="*/ 7739555 w 7739555"/>
              <a:gd name="connsiteY2" fmla="*/ 3417544 h 3417544"/>
              <a:gd name="connsiteX3" fmla="*/ 0 w 7739555"/>
              <a:gd name="connsiteY3" fmla="*/ 3417544 h 3417544"/>
              <a:gd name="connsiteX4" fmla="*/ 45942 w 7739555"/>
              <a:gd name="connsiteY4" fmla="*/ 3116516 h 3417544"/>
              <a:gd name="connsiteX5" fmla="*/ 3869777 w 7739555"/>
              <a:gd name="connsiteY5" fmla="*/ 0 h 341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9555" h="3417544">
                <a:moveTo>
                  <a:pt x="3869777" y="0"/>
                </a:moveTo>
                <a:cubicBezTo>
                  <a:pt x="5755963" y="0"/>
                  <a:pt x="7329660" y="1337924"/>
                  <a:pt x="7693612" y="3116516"/>
                </a:cubicBezTo>
                <a:lnTo>
                  <a:pt x="7739555" y="3417544"/>
                </a:lnTo>
                <a:lnTo>
                  <a:pt x="0" y="3417544"/>
                </a:lnTo>
                <a:lnTo>
                  <a:pt x="45942" y="3116516"/>
                </a:lnTo>
                <a:cubicBezTo>
                  <a:pt x="409895" y="1337924"/>
                  <a:pt x="1983592" y="0"/>
                  <a:pt x="3869777" y="0"/>
                </a:cubicBezTo>
                <a:close/>
              </a:path>
            </a:pathLst>
          </a:custGeom>
          <a:solidFill>
            <a:srgbClr val="FFE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270371" y="1817112"/>
            <a:ext cx="5651258" cy="1426157"/>
            <a:chOff x="5012530" y="3395133"/>
            <a:chExt cx="8684967" cy="1426157"/>
          </a:xfrm>
        </p:grpSpPr>
        <p:sp>
          <p:nvSpPr>
            <p:cNvPr id="12" name="文本框 11"/>
            <p:cNvSpPr txBox="1"/>
            <p:nvPr/>
          </p:nvSpPr>
          <p:spPr>
            <a:xfrm>
              <a:off x="5025784" y="3395133"/>
              <a:ext cx="86717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项目的测试工作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12530" y="4514585"/>
              <a:ext cx="856669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project testing work</a:t>
              </a:r>
              <a:endParaRPr lang="en-US" altLang="zh-CN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852663" y="1110357"/>
            <a:ext cx="2486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PART.05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1"/>
          <a:srcRect b="55370"/>
          <a:stretch>
            <a:fillRect/>
          </a:stretch>
        </p:blipFill>
        <p:spPr>
          <a:xfrm>
            <a:off x="2691467" y="3830637"/>
            <a:ext cx="6809066" cy="303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8" y="423871"/>
            <a:ext cx="4761767" cy="337185"/>
            <a:chOff x="1465727" y="410519"/>
            <a:chExt cx="5581874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项目的测试工作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96863" y="472113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project testing work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5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4" name="矩形: 圆角 12"/>
          <p:cNvSpPr/>
          <p:nvPr>
            <p:custDataLst>
              <p:tags r:id="rId2"/>
            </p:custDataLst>
          </p:nvPr>
        </p:nvSpPr>
        <p:spPr>
          <a:xfrm>
            <a:off x="1619250" y="106680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测试工作安排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74095" y="1845040"/>
            <a:ext cx="93742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</a:rPr>
              <a:t>API</a:t>
            </a:r>
            <a:r>
              <a:rPr lang="zh-CN" altLang="en-US" b="1" i="0" dirty="0">
                <a:solidFill>
                  <a:srgbClr val="060607"/>
                </a:solidFill>
                <a:effectLst/>
              </a:rPr>
              <a:t>接口测试：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单元测试：使用</a:t>
            </a:r>
            <a:r>
              <a:rPr lang="en-US" altLang="zh-CN" b="0" i="0" dirty="0" err="1">
                <a:solidFill>
                  <a:srgbClr val="060607"/>
                </a:solidFill>
                <a:effectLst/>
              </a:rPr>
              <a:t>Apifox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和</a:t>
            </a:r>
            <a:r>
              <a:rPr lang="en-US" altLang="zh-CN" b="0" i="0" dirty="0">
                <a:solidFill>
                  <a:srgbClr val="060607"/>
                </a:solidFill>
                <a:effectLst/>
              </a:rPr>
              <a:t>Python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脚本验证接口功能。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集成测试：确保模块协同工作，使用</a:t>
            </a:r>
            <a:r>
              <a:rPr lang="en-US" altLang="zh-CN" b="0" i="0" dirty="0" err="1">
                <a:solidFill>
                  <a:srgbClr val="060607"/>
                </a:solidFill>
                <a:effectLst/>
              </a:rPr>
              <a:t>Apifox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和</a:t>
            </a:r>
            <a:r>
              <a:rPr lang="en-US" altLang="zh-CN" b="0" i="0" dirty="0">
                <a:solidFill>
                  <a:srgbClr val="060607"/>
                </a:solidFill>
                <a:effectLst/>
              </a:rPr>
              <a:t>Python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脚本进行联调。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性能测试：模拟高并发请求，检查响应时间和稳定性。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验收测试：确认</a:t>
            </a:r>
            <a:r>
              <a:rPr lang="en-US" altLang="zh-CN" b="0" i="0" dirty="0">
                <a:solidFill>
                  <a:srgbClr val="060607"/>
                </a:solidFill>
                <a:effectLst/>
              </a:rPr>
              <a:t>API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接口满足业务需求。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</a:rPr>
              <a:t>AI</a:t>
            </a:r>
            <a:r>
              <a:rPr lang="zh-CN" altLang="en-US" b="1" i="0" dirty="0">
                <a:solidFill>
                  <a:srgbClr val="060607"/>
                </a:solidFill>
                <a:effectLst/>
              </a:rPr>
              <a:t>接口测试：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单元测试：验证</a:t>
            </a:r>
            <a:r>
              <a:rPr lang="en-US" altLang="zh-CN" b="0" i="0" dirty="0">
                <a:solidFill>
                  <a:srgbClr val="060607"/>
                </a:solidFill>
                <a:effectLst/>
              </a:rPr>
              <a:t>AI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接口调用和返回结果。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集成测试：确保</a:t>
            </a:r>
            <a:r>
              <a:rPr lang="en-US" altLang="zh-CN" b="0" i="0" dirty="0">
                <a:solidFill>
                  <a:srgbClr val="060607"/>
                </a:solidFill>
                <a:effectLst/>
              </a:rPr>
              <a:t>AI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接口与后端模块协同工作。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性能测试：评估</a:t>
            </a:r>
            <a:r>
              <a:rPr lang="en-US" altLang="zh-CN" b="0" i="0" dirty="0">
                <a:solidFill>
                  <a:srgbClr val="060607"/>
                </a:solidFill>
                <a:effectLst/>
              </a:rPr>
              <a:t>AI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接口在高并发下的响应时间。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准确性测试：确保</a:t>
            </a:r>
            <a:r>
              <a:rPr lang="en-US" altLang="zh-CN" b="0" i="0" dirty="0">
                <a:solidFill>
                  <a:srgbClr val="060607"/>
                </a:solidFill>
                <a:effectLst/>
              </a:rPr>
              <a:t>AI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服务返回结果满足业务需求。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8" y="423871"/>
            <a:ext cx="4761767" cy="337185"/>
            <a:chOff x="1465727" y="410519"/>
            <a:chExt cx="5581874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项目的测试工作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96863" y="472113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project testing work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5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4" name="矩形: 圆角 12"/>
          <p:cNvSpPr/>
          <p:nvPr>
            <p:custDataLst>
              <p:tags r:id="rId2"/>
            </p:custDataLst>
          </p:nvPr>
        </p:nvSpPr>
        <p:spPr>
          <a:xfrm>
            <a:off x="1619250" y="106680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测试工具选择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74095" y="1845040"/>
            <a:ext cx="6947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</a:rPr>
              <a:t>API</a:t>
            </a:r>
            <a:r>
              <a:rPr lang="zh-CN" altLang="en-US" b="1" i="0" dirty="0">
                <a:solidFill>
                  <a:srgbClr val="060607"/>
                </a:solidFill>
                <a:effectLst/>
              </a:rPr>
              <a:t>测试工具：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060607"/>
                </a:solidFill>
                <a:effectLst/>
              </a:rPr>
              <a:t>Apifox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：接口文档编写、自动化测试和接口调试。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60607"/>
                </a:solidFill>
                <a:effectLst/>
              </a:rPr>
              <a:t>Python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测试程序：批量请求、性能测试和定制化测试用例。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</a:rPr>
              <a:t>AI</a:t>
            </a:r>
            <a:r>
              <a:rPr lang="zh-CN" altLang="en-US" b="1" i="0" dirty="0">
                <a:solidFill>
                  <a:srgbClr val="060607"/>
                </a:solidFill>
                <a:effectLst/>
              </a:rPr>
              <a:t>接口测试工具：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060607"/>
                </a:solidFill>
                <a:effectLst/>
              </a:rPr>
              <a:t>Apifox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：手动测试</a:t>
            </a:r>
            <a:r>
              <a:rPr lang="en-US" altLang="zh-CN" b="0" i="0" dirty="0">
                <a:solidFill>
                  <a:srgbClr val="060607"/>
                </a:solidFill>
                <a:effectLst/>
              </a:rPr>
              <a:t>AI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接口功能和接口文档查看。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60607"/>
                </a:solidFill>
                <a:effectLst/>
              </a:rPr>
              <a:t>Python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测试程序：性能和准确性验证。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996" y="1988293"/>
            <a:ext cx="983406" cy="1191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402" y="1988293"/>
            <a:ext cx="997257" cy="119116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8" y="423871"/>
            <a:ext cx="4761767" cy="337185"/>
            <a:chOff x="1465727" y="410519"/>
            <a:chExt cx="5581874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项目的测试工作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96863" y="472113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project testing work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5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4" name="矩形: 圆角 12"/>
          <p:cNvSpPr/>
          <p:nvPr>
            <p:custDataLst>
              <p:tags r:id="rId2"/>
            </p:custDataLst>
          </p:nvPr>
        </p:nvSpPr>
        <p:spPr>
          <a:xfrm>
            <a:off x="1619250" y="1066800"/>
            <a:ext cx="1989455" cy="45974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项目测试评述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74095" y="1845040"/>
            <a:ext cx="93742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</a:rPr>
              <a:t>API</a:t>
            </a:r>
            <a:r>
              <a:rPr lang="zh-CN" altLang="en-US" b="1" i="0" dirty="0">
                <a:solidFill>
                  <a:srgbClr val="060607"/>
                </a:solidFill>
                <a:effectLst/>
              </a:rPr>
              <a:t>测试评估：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功能性：</a:t>
            </a:r>
            <a:r>
              <a:rPr lang="en-US" altLang="zh-CN" b="0" i="0" dirty="0">
                <a:solidFill>
                  <a:srgbClr val="060607"/>
                </a:solidFill>
                <a:effectLst/>
              </a:rPr>
              <a:t>API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接口正确性验证。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性能：中等负载下良好，高并发需优化。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安全性：严格的身份认证和权限验证。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</a:rPr>
              <a:t>AI</a:t>
            </a:r>
            <a:r>
              <a:rPr lang="zh-CN" altLang="en-US" b="1" i="0" dirty="0">
                <a:solidFill>
                  <a:srgbClr val="060607"/>
                </a:solidFill>
                <a:effectLst/>
              </a:rPr>
              <a:t>接口测试评估：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准确性：大体符合需求，复杂场景需优化。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性能：高并发下表现良好，极高负载下需优化。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</a:rPr>
              <a:t>集成：与后端系统成功集成，数据流顺畅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2589266" y="3765720"/>
            <a:ext cx="7013468" cy="3096927"/>
          </a:xfrm>
          <a:custGeom>
            <a:avLst/>
            <a:gdLst>
              <a:gd name="connsiteX0" fmla="*/ 3869777 w 7739555"/>
              <a:gd name="connsiteY0" fmla="*/ 0 h 3417544"/>
              <a:gd name="connsiteX1" fmla="*/ 7693612 w 7739555"/>
              <a:gd name="connsiteY1" fmla="*/ 3116516 h 3417544"/>
              <a:gd name="connsiteX2" fmla="*/ 7739555 w 7739555"/>
              <a:gd name="connsiteY2" fmla="*/ 3417544 h 3417544"/>
              <a:gd name="connsiteX3" fmla="*/ 0 w 7739555"/>
              <a:gd name="connsiteY3" fmla="*/ 3417544 h 3417544"/>
              <a:gd name="connsiteX4" fmla="*/ 45942 w 7739555"/>
              <a:gd name="connsiteY4" fmla="*/ 3116516 h 3417544"/>
              <a:gd name="connsiteX5" fmla="*/ 3869777 w 7739555"/>
              <a:gd name="connsiteY5" fmla="*/ 0 h 341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9555" h="3417544">
                <a:moveTo>
                  <a:pt x="3869777" y="0"/>
                </a:moveTo>
                <a:cubicBezTo>
                  <a:pt x="5755963" y="0"/>
                  <a:pt x="7329660" y="1337924"/>
                  <a:pt x="7693612" y="3116516"/>
                </a:cubicBezTo>
                <a:lnTo>
                  <a:pt x="7739555" y="3417544"/>
                </a:lnTo>
                <a:lnTo>
                  <a:pt x="0" y="3417544"/>
                </a:lnTo>
                <a:lnTo>
                  <a:pt x="45942" y="3116516"/>
                </a:lnTo>
                <a:cubicBezTo>
                  <a:pt x="409895" y="1337924"/>
                  <a:pt x="1983592" y="0"/>
                  <a:pt x="3869777" y="0"/>
                </a:cubicBezTo>
                <a:close/>
              </a:path>
            </a:pathLst>
          </a:custGeom>
          <a:solidFill>
            <a:srgbClr val="FFE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270371" y="1817112"/>
            <a:ext cx="5651258" cy="1426157"/>
            <a:chOff x="5012530" y="3395133"/>
            <a:chExt cx="8684967" cy="1426157"/>
          </a:xfrm>
        </p:grpSpPr>
        <p:sp>
          <p:nvSpPr>
            <p:cNvPr id="12" name="文本框 11"/>
            <p:cNvSpPr txBox="1"/>
            <p:nvPr/>
          </p:nvSpPr>
          <p:spPr>
            <a:xfrm>
              <a:off x="5025784" y="3395133"/>
              <a:ext cx="86717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成员的过程体会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12530" y="4514585"/>
              <a:ext cx="856669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Members' Process Experiences</a:t>
              </a:r>
              <a:endParaRPr lang="en-US" altLang="zh-CN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852663" y="1110357"/>
            <a:ext cx="2486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PART.06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1"/>
          <a:srcRect b="55370"/>
          <a:stretch>
            <a:fillRect/>
          </a:stretch>
        </p:blipFill>
        <p:spPr>
          <a:xfrm>
            <a:off x="2691467" y="3830637"/>
            <a:ext cx="6809066" cy="303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成员的过程体会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Members’ process experiences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6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208" y="1827530"/>
            <a:ext cx="3232340" cy="3232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031" y="2739691"/>
            <a:ext cx="1681833" cy="16836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8347" y="2739691"/>
            <a:ext cx="1683681" cy="16836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0511" y="2737846"/>
            <a:ext cx="1683681" cy="168368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32813" y="2601211"/>
            <a:ext cx="5151784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很愉快，紧张刺激！在任务发布下来的短时间内，需要合理的规划时间、安排任务，为团队成员找到一个合适的努力方向、找到合适的技术栈，还要协调各个各个成员完成对应的任务，真是一个奇妙的</a:t>
            </a:r>
            <a:r>
              <a:rPr lang="zh-CN" altLang="en-US" dirty="0"/>
              <a:t>体验！</a:t>
            </a:r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050753" y="1693164"/>
            <a:ext cx="1843398" cy="664843"/>
            <a:chOff x="1050753" y="1693164"/>
            <a:chExt cx="1843398" cy="664843"/>
          </a:xfrm>
        </p:grpSpPr>
        <p:sp>
          <p:nvSpPr>
            <p:cNvPr id="25" name="文本框 24"/>
            <p:cNvSpPr txBox="1"/>
            <p:nvPr/>
          </p:nvSpPr>
          <p:spPr>
            <a:xfrm>
              <a:off x="1050753" y="1693164"/>
              <a:ext cx="1843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+mj-lt"/>
                </a:rPr>
                <a:t>曹星才</a:t>
              </a:r>
              <a:endParaRPr lang="zh-CN" altLang="en-US" sz="3600" dirty="0"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133061" y="2358007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成员的过程体会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Members’ process experiences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6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673" y="1812830"/>
            <a:ext cx="3232340" cy="3232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69" y="1827529"/>
            <a:ext cx="3220377" cy="3223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8319" y="2779669"/>
            <a:ext cx="1683681" cy="16836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0483" y="2777824"/>
            <a:ext cx="1683681" cy="168368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32813" y="2601211"/>
            <a:ext cx="5151784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很愉快！也很神奇！我目前也加入了很多其他的小组进行一些工作，但是不知道软工有什么魔力能让我把它放在第一位，一天到晚别的事儿不做就净调我的那些界面。虽然一做就好几个小时但是却没有觉得特别累，我想应该是因为上面有温和耐心的好组长，下面有积极配合的好组员，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个团结的队伍真的很能调动工作的积极性。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050753" y="1693164"/>
            <a:ext cx="1843398" cy="664843"/>
            <a:chOff x="1050753" y="1693164"/>
            <a:chExt cx="1843398" cy="664843"/>
          </a:xfrm>
        </p:grpSpPr>
        <p:sp>
          <p:nvSpPr>
            <p:cNvPr id="25" name="文本框 24"/>
            <p:cNvSpPr txBox="1"/>
            <p:nvPr/>
          </p:nvSpPr>
          <p:spPr>
            <a:xfrm>
              <a:off x="1050753" y="1693164"/>
              <a:ext cx="1843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+mj-lt"/>
                </a:rPr>
                <a:t>王露洁</a:t>
              </a:r>
              <a:endParaRPr lang="zh-CN" altLang="en-US" sz="3600" dirty="0"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133061" y="2358007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成员的过程体会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Members’ process experiences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6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841" y="1835952"/>
            <a:ext cx="3220377" cy="3223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207" y="1827529"/>
            <a:ext cx="3232338" cy="32323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8319" y="2807641"/>
            <a:ext cx="1683681" cy="168368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32813" y="2601211"/>
            <a:ext cx="5151784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这次合作中，我深刻体会到了团队合作的力量和重要性。小组长明确分工和合理安排时间的方式，确保了项目的高效推进。团队成员间的互帮互助和努力让我感受到了集体的温暖。我的技术并没有很好，总是遇到解决不了的问题，我就网上搜索解决方案，或者求助自己擅长前端的朋友，这个过程虽然很困难，但是解决问题并且做出成果后还是觉得很值得。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050753" y="1693164"/>
            <a:ext cx="1843398" cy="664843"/>
            <a:chOff x="1050753" y="1693164"/>
            <a:chExt cx="1843398" cy="664843"/>
          </a:xfrm>
        </p:grpSpPr>
        <p:sp>
          <p:nvSpPr>
            <p:cNvPr id="25" name="文本框 24"/>
            <p:cNvSpPr txBox="1"/>
            <p:nvPr/>
          </p:nvSpPr>
          <p:spPr>
            <a:xfrm>
              <a:off x="1050753" y="1693164"/>
              <a:ext cx="1843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+mj-lt"/>
                </a:rPr>
                <a:t>潘宇晴</a:t>
              </a:r>
              <a:endParaRPr lang="zh-CN" altLang="en-US" sz="3600" dirty="0"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133061" y="2358007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9580" y="2807641"/>
            <a:ext cx="1683681" cy="168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成员的过程体会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Members’ process experiences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6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841" y="1827530"/>
            <a:ext cx="3232338" cy="323233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32813" y="2601211"/>
            <a:ext cx="5151784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这次任务中，我深刻体会到了时间管理的重要性。我学会了如何优先安排任务，合理分配时间，以确保项目的顺利进行。此外，我还掌握了许多新技能，包括使用新的框架和工具，这些都是这次任务中宝贵的经验。我更加熟练地运用了开发工具，并意识到细节对于项目成功的重要性。同时，这次任务也极大地考验了我的耐心和毅力，尤其是在遇到问题时，我学会了保持冷静，耐心地寻找解决方案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050753" y="1693164"/>
            <a:ext cx="1843398" cy="664843"/>
            <a:chOff x="1050753" y="1693164"/>
            <a:chExt cx="1843398" cy="664843"/>
          </a:xfrm>
        </p:grpSpPr>
        <p:sp>
          <p:nvSpPr>
            <p:cNvPr id="25" name="文本框 24"/>
            <p:cNvSpPr txBox="1"/>
            <p:nvPr/>
          </p:nvSpPr>
          <p:spPr>
            <a:xfrm>
              <a:off x="1050753" y="1693164"/>
              <a:ext cx="1843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+mj-lt"/>
                </a:rPr>
                <a:t>来再提</a:t>
              </a:r>
              <a:endParaRPr lang="zh-CN" altLang="en-US" sz="3600" dirty="0"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133061" y="2358007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319" y="2807641"/>
            <a:ext cx="1683681" cy="16836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579" y="2807641"/>
            <a:ext cx="1683682" cy="16836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207" y="1827529"/>
            <a:ext cx="3232335" cy="3232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2589266" y="3765720"/>
            <a:ext cx="7013468" cy="3096927"/>
          </a:xfrm>
          <a:custGeom>
            <a:avLst/>
            <a:gdLst>
              <a:gd name="connsiteX0" fmla="*/ 3869777 w 7739555"/>
              <a:gd name="connsiteY0" fmla="*/ 0 h 3417544"/>
              <a:gd name="connsiteX1" fmla="*/ 7693612 w 7739555"/>
              <a:gd name="connsiteY1" fmla="*/ 3116516 h 3417544"/>
              <a:gd name="connsiteX2" fmla="*/ 7739555 w 7739555"/>
              <a:gd name="connsiteY2" fmla="*/ 3417544 h 3417544"/>
              <a:gd name="connsiteX3" fmla="*/ 0 w 7739555"/>
              <a:gd name="connsiteY3" fmla="*/ 3417544 h 3417544"/>
              <a:gd name="connsiteX4" fmla="*/ 45942 w 7739555"/>
              <a:gd name="connsiteY4" fmla="*/ 3116516 h 3417544"/>
              <a:gd name="connsiteX5" fmla="*/ 3869777 w 7739555"/>
              <a:gd name="connsiteY5" fmla="*/ 0 h 341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9555" h="3417544">
                <a:moveTo>
                  <a:pt x="3869777" y="0"/>
                </a:moveTo>
                <a:cubicBezTo>
                  <a:pt x="5755963" y="0"/>
                  <a:pt x="7329660" y="1337924"/>
                  <a:pt x="7693612" y="3116516"/>
                </a:cubicBezTo>
                <a:lnTo>
                  <a:pt x="7739555" y="3417544"/>
                </a:lnTo>
                <a:lnTo>
                  <a:pt x="0" y="3417544"/>
                </a:lnTo>
                <a:lnTo>
                  <a:pt x="45942" y="3116516"/>
                </a:lnTo>
                <a:cubicBezTo>
                  <a:pt x="409895" y="1337924"/>
                  <a:pt x="1983592" y="0"/>
                  <a:pt x="3869777" y="0"/>
                </a:cubicBezTo>
                <a:close/>
              </a:path>
            </a:pathLst>
          </a:custGeom>
          <a:solidFill>
            <a:srgbClr val="FFE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401928" y="1970645"/>
            <a:ext cx="7388143" cy="1642672"/>
            <a:chOff x="4122857" y="3395133"/>
            <a:chExt cx="10746069" cy="1642672"/>
          </a:xfrm>
        </p:grpSpPr>
        <p:sp>
          <p:nvSpPr>
            <p:cNvPr id="12" name="文本框 11"/>
            <p:cNvSpPr txBox="1"/>
            <p:nvPr/>
          </p:nvSpPr>
          <p:spPr>
            <a:xfrm>
              <a:off x="4123503" y="3395133"/>
              <a:ext cx="107454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项目的成员分工与预期计划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122857" y="4514585"/>
              <a:ext cx="106213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The division of labor and expected plan for the project members</a:t>
              </a:r>
              <a:endParaRPr lang="en-US" altLang="zh-CN" sz="1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852663" y="1110357"/>
            <a:ext cx="2486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PART.01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b="55370"/>
          <a:stretch>
            <a:fillRect/>
          </a:stretch>
        </p:blipFill>
        <p:spPr>
          <a:xfrm>
            <a:off x="2691467" y="3830637"/>
            <a:ext cx="6809066" cy="303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成员的过程体会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Members’ process experiences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6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038" y="1824067"/>
            <a:ext cx="3232335" cy="323233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32813" y="2601211"/>
            <a:ext cx="515178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在与团队成员的分工合作中，我学会了如何沟通与协调，携手共进。与团队一起制定进度计划也提高了自我管理和工作效率。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050753" y="1693164"/>
            <a:ext cx="1843398" cy="664843"/>
            <a:chOff x="1050753" y="1693164"/>
            <a:chExt cx="1843398" cy="664843"/>
          </a:xfrm>
        </p:grpSpPr>
        <p:sp>
          <p:nvSpPr>
            <p:cNvPr id="25" name="文本框 24"/>
            <p:cNvSpPr txBox="1"/>
            <p:nvPr/>
          </p:nvSpPr>
          <p:spPr>
            <a:xfrm>
              <a:off x="1050753" y="1693164"/>
              <a:ext cx="1843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+mj-lt"/>
                </a:rPr>
                <a:t>陈康培</a:t>
              </a:r>
              <a:endParaRPr lang="zh-CN" altLang="en-US" sz="3600" dirty="0"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133061" y="2358007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588" y="2807640"/>
            <a:ext cx="1683682" cy="16836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310" y="2807640"/>
            <a:ext cx="1683682" cy="16836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207" y="1827529"/>
            <a:ext cx="3232335" cy="3232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成员的过程体会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Members’ process experiences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6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32813" y="2601211"/>
            <a:ext cx="5151784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团队协作是项目成功的关键。在开发过程中，我们定期举行会议，分享各自的工作进展和遇到的问题。通过有效的沟通，我们能够及时解决问题，避免了重复劳动和资源浪费。学会了如何更有效地与团队成员沟通，明确表达自己的想法和需求。理解了团队协作的重要性，学会了如何在团队中发挥自己的优势，同时支持其他成员的工作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050753" y="1693164"/>
            <a:ext cx="1843398" cy="664843"/>
            <a:chOff x="1050753" y="1693164"/>
            <a:chExt cx="1843398" cy="664843"/>
          </a:xfrm>
        </p:grpSpPr>
        <p:sp>
          <p:nvSpPr>
            <p:cNvPr id="25" name="文本框 24"/>
            <p:cNvSpPr txBox="1"/>
            <p:nvPr/>
          </p:nvSpPr>
          <p:spPr>
            <a:xfrm>
              <a:off x="1050753" y="1693164"/>
              <a:ext cx="1843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+mj-lt"/>
                </a:rPr>
                <a:t>林子豪</a:t>
              </a:r>
              <a:endParaRPr lang="zh-CN" altLang="en-US" sz="3600" dirty="0"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133061" y="2358007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769" y="1939421"/>
            <a:ext cx="3232335" cy="3232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749" y="2807640"/>
            <a:ext cx="1683682" cy="16836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939" y="2807640"/>
            <a:ext cx="1683682" cy="16836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477" y="1824067"/>
            <a:ext cx="3232334" cy="3232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成员的过程体会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Members’ process experiences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6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32813" y="2601211"/>
            <a:ext cx="515178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在这个过程中，虽然不断的去碰壁，去试错，但也因此收获到了许多后端的相关知识。同时，作为后端的小组长，分配工作与和组员的沟通都让我收获许多。此外，熬夜的时候喝点茶确实比较精神（</a:t>
            </a:r>
            <a:r>
              <a:rPr lang="en-US" altLang="zh-CN" dirty="0"/>
              <a:t>-_-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050753" y="1693164"/>
            <a:ext cx="1843398" cy="664843"/>
            <a:chOff x="1050753" y="1693164"/>
            <a:chExt cx="1843398" cy="664843"/>
          </a:xfrm>
        </p:grpSpPr>
        <p:sp>
          <p:nvSpPr>
            <p:cNvPr id="25" name="文本框 24"/>
            <p:cNvSpPr txBox="1"/>
            <p:nvPr/>
          </p:nvSpPr>
          <p:spPr>
            <a:xfrm>
              <a:off x="1050753" y="1693164"/>
              <a:ext cx="1843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+mj-lt"/>
                </a:rPr>
                <a:t>詹镇壕</a:t>
              </a:r>
              <a:endParaRPr lang="zh-CN" altLang="en-US" sz="3600" dirty="0"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133061" y="2358007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094" y="1827529"/>
            <a:ext cx="3232334" cy="3232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960" y="2807640"/>
            <a:ext cx="1683682" cy="16836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2027" y="2807640"/>
            <a:ext cx="1683682" cy="16836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568" y="1827529"/>
            <a:ext cx="3232331" cy="3232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成员的过程体会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Members’ process experiences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6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32813" y="2601211"/>
            <a:ext cx="515178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遇到不懂的技术问题，和同伴一起探讨解决，大大提高的工作效率和对代码编写的热情动力。虽然熬夜赶进度和源源不断的修改</a:t>
            </a:r>
            <a:r>
              <a:rPr lang="en-US" altLang="zh-CN" dirty="0"/>
              <a:t>bug</a:t>
            </a:r>
            <a:r>
              <a:rPr lang="zh-CN" altLang="en-US" dirty="0"/>
              <a:t>让人身心俱疲，怀疑人生，但是当程序完成并且成功运行，还是很有成就感的。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050753" y="1693164"/>
            <a:ext cx="1843398" cy="664843"/>
            <a:chOff x="1050753" y="1693164"/>
            <a:chExt cx="1843398" cy="664843"/>
          </a:xfrm>
        </p:grpSpPr>
        <p:sp>
          <p:nvSpPr>
            <p:cNvPr id="25" name="文本框 24"/>
            <p:cNvSpPr txBox="1"/>
            <p:nvPr/>
          </p:nvSpPr>
          <p:spPr>
            <a:xfrm>
              <a:off x="1050753" y="1693164"/>
              <a:ext cx="1843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+mj-lt"/>
                </a:rPr>
                <a:t>黄悦佳</a:t>
              </a:r>
              <a:endParaRPr lang="zh-CN" altLang="en-US" sz="3600" dirty="0"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133061" y="2358007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048" y="1827530"/>
            <a:ext cx="3232331" cy="32323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588" y="2819821"/>
            <a:ext cx="1683682" cy="16836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3318" y="2819820"/>
            <a:ext cx="1683683" cy="1683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207" y="1827528"/>
            <a:ext cx="3232333" cy="3232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成员的过程体会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Members’ process experiences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6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32813" y="2601211"/>
            <a:ext cx="5151784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在开发 </a:t>
            </a:r>
            <a:r>
              <a:rPr lang="en-US" altLang="zh-CN" dirty="0"/>
              <a:t>AI </a:t>
            </a:r>
            <a:r>
              <a:rPr lang="zh-CN" altLang="en-US" dirty="0"/>
              <a:t>的 </a:t>
            </a:r>
            <a:r>
              <a:rPr lang="en-US" altLang="zh-CN" dirty="0"/>
              <a:t>API</a:t>
            </a:r>
            <a:r>
              <a:rPr lang="zh-CN" altLang="en-US" dirty="0"/>
              <a:t>接口的过程中，我通过沟通和适应统一的代码规范，提高了协作效率和全局视角。为赶进度常常熬夜，与</a:t>
            </a:r>
            <a:r>
              <a:rPr lang="en-US" altLang="zh-CN" dirty="0"/>
              <a:t>Bug</a:t>
            </a:r>
            <a:r>
              <a:rPr lang="zh-CN" altLang="en-US" dirty="0"/>
              <a:t>的“拉锯战”让我磨炼了耐心和抗压能力，尽管疲惫，但每次解决问题后的成就感都激励我坚持下去。在这一过程中，我对</a:t>
            </a:r>
            <a:r>
              <a:rPr lang="en-US" altLang="zh-CN" dirty="0"/>
              <a:t>API</a:t>
            </a:r>
            <a:r>
              <a:rPr lang="zh-CN" altLang="en-US" dirty="0"/>
              <a:t>设计、错误处理和代码优化有了更深入的理解，调试能力也得到显著提升。尽管充满挑战，但每个突破都让我感受到成长和充实，也让我更加期待未来的表现。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050753" y="1693164"/>
            <a:ext cx="1843398" cy="664843"/>
            <a:chOff x="1050753" y="1693164"/>
            <a:chExt cx="1843398" cy="664843"/>
          </a:xfrm>
        </p:grpSpPr>
        <p:sp>
          <p:nvSpPr>
            <p:cNvPr id="25" name="文本框 24"/>
            <p:cNvSpPr txBox="1"/>
            <p:nvPr/>
          </p:nvSpPr>
          <p:spPr>
            <a:xfrm>
              <a:off x="1050753" y="1693164"/>
              <a:ext cx="1843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+mj-lt"/>
                </a:rPr>
                <a:t>刘哲睿</a:t>
              </a:r>
              <a:endParaRPr lang="zh-CN" altLang="en-US" sz="3600" dirty="0"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133061" y="2358007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929" y="2808975"/>
            <a:ext cx="1683683" cy="1683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046" y="1827528"/>
            <a:ext cx="3232333" cy="3232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220" y="1827534"/>
            <a:ext cx="3232327" cy="3232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5537417" cy="337185"/>
            <a:chOff x="1465727" y="410519"/>
            <a:chExt cx="5537417" cy="337185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成员的过程体会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252406" y="502575"/>
              <a:ext cx="3750738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Members’ process experiences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6</a:t>
            </a:r>
            <a:endParaRPr lang="en-US" altLang="zh-CN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32813" y="2601211"/>
            <a:ext cx="5151784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在这个任务的开发过程中，我深刻体会到 API 性能优化和数据库设计的重要性。虽然在实现功能时遇到了一些挑战，但通过查阅相关资料并与团队成员讨论，我逐步掌握了如何提高接口的响应效率。遇到技术难题时，能够依赖团队成员的帮助和自己动手实践的态度，问题最终都能迎刃而解。通过这一过程，我不仅提升了自己的技术能力，还更加深刻理解了协作的重要性，尤其是在项目中需要关注性能优化的细节。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050753" y="1693164"/>
            <a:ext cx="1843398" cy="664843"/>
            <a:chOff x="1050753" y="1693164"/>
            <a:chExt cx="1843398" cy="664843"/>
          </a:xfrm>
        </p:grpSpPr>
        <p:sp>
          <p:nvSpPr>
            <p:cNvPr id="25" name="文本框 24"/>
            <p:cNvSpPr txBox="1"/>
            <p:nvPr/>
          </p:nvSpPr>
          <p:spPr>
            <a:xfrm>
              <a:off x="1050753" y="1693164"/>
              <a:ext cx="1843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+mj-lt"/>
                </a:rPr>
                <a:t>张诗悦</a:t>
              </a:r>
              <a:endParaRPr lang="zh-CN" altLang="en-US" sz="3600" dirty="0">
                <a:latin typeface="+mj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133061" y="2358007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882" y="1827528"/>
            <a:ext cx="3232327" cy="32323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207" y="1827529"/>
            <a:ext cx="3232327" cy="3232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任意多边形: 形状 11"/>
          <p:cNvSpPr/>
          <p:nvPr/>
        </p:nvSpPr>
        <p:spPr>
          <a:xfrm rot="16200000" flipH="1">
            <a:off x="8932594" y="-2057332"/>
            <a:ext cx="1207153" cy="5311658"/>
          </a:xfrm>
          <a:custGeom>
            <a:avLst/>
            <a:gdLst>
              <a:gd name="connsiteX0" fmla="*/ 1207008 w 1207153"/>
              <a:gd name="connsiteY0" fmla="*/ 3830330 h 5311658"/>
              <a:gd name="connsiteX1" fmla="*/ 941603 w 1207153"/>
              <a:gd name="connsiteY1" fmla="*/ 5311658 h 5311658"/>
              <a:gd name="connsiteX2" fmla="*/ 0 w 1207153"/>
              <a:gd name="connsiteY2" fmla="*/ 5311658 h 5311658"/>
              <a:gd name="connsiteX3" fmla="*/ 0 w 1207153"/>
              <a:gd name="connsiteY3" fmla="*/ 0 h 5311658"/>
              <a:gd name="connsiteX4" fmla="*/ 1207008 w 1207153"/>
              <a:gd name="connsiteY4" fmla="*/ 3830330 h 531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153" h="5311658">
                <a:moveTo>
                  <a:pt x="1207008" y="3830330"/>
                </a:moveTo>
                <a:cubicBezTo>
                  <a:pt x="1211671" y="4446316"/>
                  <a:pt x="1103727" y="4931451"/>
                  <a:pt x="941603" y="5311658"/>
                </a:cubicBezTo>
                <a:lnTo>
                  <a:pt x="0" y="5311658"/>
                </a:lnTo>
                <a:lnTo>
                  <a:pt x="0" y="0"/>
                </a:lnTo>
                <a:cubicBezTo>
                  <a:pt x="501045" y="883310"/>
                  <a:pt x="1195487" y="2368342"/>
                  <a:pt x="1207008" y="3830330"/>
                </a:cubicBezTo>
                <a:close/>
              </a:path>
            </a:pathLst>
          </a:custGeom>
          <a:solidFill>
            <a:srgbClr val="FFE5B0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1546341"/>
            <a:ext cx="1207153" cy="5311658"/>
          </a:xfrm>
          <a:custGeom>
            <a:avLst/>
            <a:gdLst>
              <a:gd name="connsiteX0" fmla="*/ 1207008 w 1207153"/>
              <a:gd name="connsiteY0" fmla="*/ 3830330 h 5311658"/>
              <a:gd name="connsiteX1" fmla="*/ 941603 w 1207153"/>
              <a:gd name="connsiteY1" fmla="*/ 5311658 h 5311658"/>
              <a:gd name="connsiteX2" fmla="*/ 0 w 1207153"/>
              <a:gd name="connsiteY2" fmla="*/ 5311658 h 5311658"/>
              <a:gd name="connsiteX3" fmla="*/ 0 w 1207153"/>
              <a:gd name="connsiteY3" fmla="*/ 0 h 5311658"/>
              <a:gd name="connsiteX4" fmla="*/ 1207008 w 1207153"/>
              <a:gd name="connsiteY4" fmla="*/ 3830330 h 531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153" h="5311658">
                <a:moveTo>
                  <a:pt x="1207008" y="3830330"/>
                </a:moveTo>
                <a:cubicBezTo>
                  <a:pt x="1211671" y="4446316"/>
                  <a:pt x="1103727" y="4931451"/>
                  <a:pt x="941603" y="5311658"/>
                </a:cubicBezTo>
                <a:lnTo>
                  <a:pt x="0" y="5311658"/>
                </a:lnTo>
                <a:lnTo>
                  <a:pt x="0" y="0"/>
                </a:lnTo>
                <a:cubicBezTo>
                  <a:pt x="501045" y="883310"/>
                  <a:pt x="1195487" y="2368342"/>
                  <a:pt x="1207008" y="3830330"/>
                </a:cubicBezTo>
                <a:close/>
              </a:path>
            </a:pathLst>
          </a:custGeom>
          <a:solidFill>
            <a:srgbClr val="FFE5B0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0" y="1"/>
            <a:ext cx="4351867" cy="3838794"/>
          </a:xfrm>
          <a:custGeom>
            <a:avLst/>
            <a:gdLst>
              <a:gd name="connsiteX0" fmla="*/ 5381884 w 5868115"/>
              <a:gd name="connsiteY0" fmla="*/ 1791035 h 5176281"/>
              <a:gd name="connsiteX1" fmla="*/ 3451906 w 5868115"/>
              <a:gd name="connsiteY1" fmla="*/ 2466686 h 5176281"/>
              <a:gd name="connsiteX2" fmla="*/ 556595 w 5868115"/>
              <a:gd name="connsiteY2" fmla="*/ 4279392 h 5176281"/>
              <a:gd name="connsiteX3" fmla="*/ 0 w 5868115"/>
              <a:gd name="connsiteY3" fmla="*/ 5176282 h 5176281"/>
              <a:gd name="connsiteX4" fmla="*/ 0 w 5868115"/>
              <a:gd name="connsiteY4" fmla="*/ 0 h 5176281"/>
              <a:gd name="connsiteX5" fmla="*/ 5711617 w 5868115"/>
              <a:gd name="connsiteY5" fmla="*/ 0 h 5176281"/>
              <a:gd name="connsiteX6" fmla="*/ 5381884 w 5868115"/>
              <a:gd name="connsiteY6" fmla="*/ 1791035 h 517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8115" h="5176281">
                <a:moveTo>
                  <a:pt x="5381884" y="1791035"/>
                </a:moveTo>
                <a:cubicBezTo>
                  <a:pt x="5022800" y="2129684"/>
                  <a:pt x="4421764" y="2466000"/>
                  <a:pt x="3451906" y="2466686"/>
                </a:cubicBezTo>
                <a:cubicBezTo>
                  <a:pt x="1497924" y="2467783"/>
                  <a:pt x="609813" y="3462467"/>
                  <a:pt x="556595" y="4279392"/>
                </a:cubicBezTo>
                <a:cubicBezTo>
                  <a:pt x="539039" y="4546169"/>
                  <a:pt x="306004" y="5026640"/>
                  <a:pt x="0" y="5176282"/>
                </a:cubicBezTo>
                <a:lnTo>
                  <a:pt x="0" y="0"/>
                </a:lnTo>
                <a:lnTo>
                  <a:pt x="5711617" y="0"/>
                </a:lnTo>
                <a:cubicBezTo>
                  <a:pt x="6008294" y="596509"/>
                  <a:pt x="5874837" y="1326337"/>
                  <a:pt x="5381884" y="1791035"/>
                </a:cubicBezTo>
                <a:close/>
              </a:path>
            </a:pathLst>
          </a:custGeom>
          <a:solidFill>
            <a:srgbClr val="FFCF66"/>
          </a:solidFill>
          <a:ln w="1370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1" y="3827453"/>
            <a:ext cx="3632200" cy="3030547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 rotWithShape="1">
          <a:blip r:embed="rId3"/>
          <a:srcRect t="16465" r="78240" b="18626"/>
          <a:stretch>
            <a:fillRect/>
          </a:stretch>
        </p:blipFill>
        <p:spPr>
          <a:xfrm>
            <a:off x="439924" y="1350152"/>
            <a:ext cx="2557276" cy="5510388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 rotWithShape="1">
          <a:blip r:embed="rId3"/>
          <a:srcRect l="77522" t="17685" b="18626"/>
          <a:stretch>
            <a:fillRect/>
          </a:stretch>
        </p:blipFill>
        <p:spPr>
          <a:xfrm>
            <a:off x="9086850" y="-2541"/>
            <a:ext cx="2641600" cy="54068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4600" y="4428677"/>
            <a:ext cx="3327400" cy="22644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7067" y="-3497"/>
            <a:ext cx="4504267" cy="2020807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101" y="2474074"/>
            <a:ext cx="7206721" cy="267323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 rotWithShape="1">
          <a:blip r:embed="rId9"/>
          <a:srcRect r="19669" b="15324"/>
          <a:stretch>
            <a:fillRect/>
          </a:stretch>
        </p:blipFill>
        <p:spPr>
          <a:xfrm rot="5400000">
            <a:off x="-4275" y="4949267"/>
            <a:ext cx="1913008" cy="1904458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/>
        </p:nvPicPr>
        <p:blipFill rotWithShape="1">
          <a:blip r:embed="rId10"/>
          <a:srcRect t="10224" r="17713"/>
          <a:stretch>
            <a:fillRect/>
          </a:stretch>
        </p:blipFill>
        <p:spPr>
          <a:xfrm>
            <a:off x="10530841" y="-7620"/>
            <a:ext cx="1661160" cy="196180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55520" y="2865120"/>
            <a:ext cx="7439660" cy="1917700"/>
          </a:xfrm>
          <a:prstGeom prst="rect">
            <a:avLst/>
          </a:prstGeom>
          <a:noFill/>
          <a:scene3d>
            <a:camera prst="perspectiveRelaxedModerately"/>
            <a:lightRig rig="contrasting" dir="t"/>
          </a:scene3d>
          <a:sp3d extrusionH="12700"/>
        </p:spPr>
        <p:txBody>
          <a:bodyPr wrap="square" rtlCol="0">
            <a:noAutofit/>
            <a:sp3d extrusionH="190500" contourW="12700">
              <a:extrusionClr>
                <a:schemeClr val="accent1">
                  <a:lumMod val="40000"/>
                  <a:lumOff val="60000"/>
                </a:schemeClr>
              </a:extrusionClr>
              <a:contourClr>
                <a:schemeClr val="accent1">
                  <a:lumMod val="40000"/>
                  <a:lumOff val="60000"/>
                </a:schemeClr>
              </a:contourClr>
            </a:sp3d>
          </a:bodyPr>
          <a:lstStyle/>
          <a:p>
            <a:pPr algn="ctr"/>
            <a:r>
              <a:rPr lang="en-US" altLang="zh-CN" sz="100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reflection blurRad="50800" stA="20000" endPos="40000" dir="5400000" sy="-100000" algn="bl" rotWithShape="0"/>
                </a:effectLst>
                <a:latin typeface="+mj-ea"/>
                <a:ea typeface="+mj-ea"/>
              </a:rPr>
              <a:t>THANKS!</a:t>
            </a:r>
            <a:endParaRPr lang="en-US" altLang="zh-CN" sz="10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effectLst>
                <a:reflection blurRad="50800" stA="20000" endPos="40000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5" name="图片 4" descr="b88c5e0b311fb6e401f1ab757f91175_副本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5015" y="-1067435"/>
            <a:ext cx="5047615" cy="5047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58925" y="4574540"/>
            <a:ext cx="9074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CA5F29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rPr>
              <a:t>养食记</a:t>
            </a:r>
            <a:endParaRPr lang="zh-CN" altLang="en-US" sz="2400" spc="300" dirty="0">
              <a:solidFill>
                <a:srgbClr val="CA5F29"/>
              </a:solidFill>
              <a:latin typeface="仓耳渔阳体 W05" panose="02020400000000000000" pitchFamily="18" charset="-122"/>
              <a:ea typeface="仓耳渔阳体 W05" panose="02020400000000000000" pitchFamily="18" charset="-122"/>
            </a:endParaRPr>
          </a:p>
          <a:p>
            <a:pPr algn="ctr"/>
            <a:r>
              <a:rPr lang="en-US" altLang="zh-CN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rPr>
              <a:t>“美食不将就，健康不妥协！”</a:t>
            </a:r>
            <a:endParaRPr lang="en-US" altLang="zh-CN" sz="2400" spc="300" dirty="0">
              <a:solidFill>
                <a:schemeClr val="tx1">
                  <a:lumMod val="65000"/>
                  <a:lumOff val="35000"/>
                </a:schemeClr>
              </a:solidFill>
              <a:latin typeface="仓耳渔阳体 W05" panose="02020400000000000000" pitchFamily="18" charset="-122"/>
              <a:ea typeface="仓耳渔阳体 W05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6814896" cy="416407"/>
            <a:chOff x="1465727" y="410519"/>
            <a:chExt cx="6073622" cy="416407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项目的成员分工与预期计划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788611" y="488372"/>
              <a:ext cx="3750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the division  of labor and expected plan for the project members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"/>
            </p:custDataLst>
          </p:nvPr>
        </p:nvSpPr>
        <p:spPr>
          <a:xfrm>
            <a:off x="10632116" y="5383722"/>
            <a:ext cx="286643" cy="28664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6" name="矩形: 圆角 12"/>
          <p:cNvSpPr/>
          <p:nvPr>
            <p:custDataLst>
              <p:tags r:id="rId3"/>
            </p:custDataLst>
          </p:nvPr>
        </p:nvSpPr>
        <p:spPr>
          <a:xfrm>
            <a:off x="4651442" y="1126084"/>
            <a:ext cx="2889115" cy="70144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项目的成员分工</a:t>
            </a:r>
            <a:endParaRPr lang="en-US" altLang="zh-CN" sz="2000" dirty="0">
              <a:latin typeface="+mj-ea"/>
              <a:ea typeface="+mj-ea"/>
            </a:endParaRPr>
          </a:p>
          <a:p>
            <a:pPr algn="ctr"/>
            <a:r>
              <a:rPr lang="zh-CN" altLang="en-US" sz="2000" dirty="0">
                <a:latin typeface="+mj-ea"/>
                <a:ea typeface="+mj-ea"/>
              </a:rPr>
              <a:t>（</a:t>
            </a:r>
            <a:r>
              <a:rPr lang="en-US" altLang="zh-CN" sz="2000" dirty="0">
                <a:latin typeface="+mj-ea"/>
                <a:ea typeface="+mj-ea"/>
              </a:rPr>
              <a:t>11.10-11.16</a:t>
            </a:r>
            <a:r>
              <a:rPr lang="zh-CN" altLang="en-US" sz="2000" dirty="0">
                <a:latin typeface="+mj-ea"/>
                <a:ea typeface="+mj-ea"/>
              </a:rPr>
              <a:t>）</a:t>
            </a:r>
            <a:endParaRPr lang="zh-CN" altLang="en-US" sz="2000" dirty="0">
              <a:latin typeface="+mj-ea"/>
              <a:ea typeface="+mj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62195" y="2738257"/>
          <a:ext cx="886761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451"/>
                <a:gridCol w="484415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人员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王露洁（小组长）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规划前端的开发，“登陆注册”模块开发，代码整合，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vlog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规划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潘宇晴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”首页“模块开发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来再提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”首页“模块开发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陈康培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”我的“模块开发，同步跟进测试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林子豪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“我的”模块开发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: 圆角 7"/>
          <p:cNvSpPr/>
          <p:nvPr>
            <p:custDataLst>
              <p:tags r:id="rId4"/>
            </p:custDataLst>
          </p:nvPr>
        </p:nvSpPr>
        <p:spPr>
          <a:xfrm>
            <a:off x="1673067" y="2032733"/>
            <a:ext cx="1260000" cy="44958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前端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6814896" cy="416407"/>
            <a:chOff x="1465727" y="410519"/>
            <a:chExt cx="6073622" cy="416407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项目的成员分工与预期计划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788611" y="488372"/>
              <a:ext cx="3750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the division  of labor and expected plan for the project members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"/>
            </p:custDataLst>
          </p:nvPr>
        </p:nvSpPr>
        <p:spPr>
          <a:xfrm>
            <a:off x="10632116" y="5383722"/>
            <a:ext cx="286643" cy="28664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62195" y="2738257"/>
          <a:ext cx="886761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451"/>
                <a:gridCol w="484415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人员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詹镇壕（小组长）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规划后端开发，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/>
                        <a:t>开发框架设计，部分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/>
                        <a:t>开发，测试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/>
                        <a:t>接口，同步跟进测试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黄悦佳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/>
                        <a:t>开发，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/>
                        <a:t>代码整合，搭建服务器与数据库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刘哲睿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/>
                        <a:t>开发，商家和食物相关数据爬取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张诗悦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助手开发与调试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: 圆角 7"/>
          <p:cNvSpPr/>
          <p:nvPr>
            <p:custDataLst>
              <p:tags r:id="rId3"/>
            </p:custDataLst>
          </p:nvPr>
        </p:nvSpPr>
        <p:spPr>
          <a:xfrm>
            <a:off x="1673067" y="2032733"/>
            <a:ext cx="1260000" cy="44958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后端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6814896" cy="416407"/>
            <a:chOff x="1465727" y="410519"/>
            <a:chExt cx="6073622" cy="416407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项目的成员分工与预期计划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788611" y="488372"/>
              <a:ext cx="3750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the division  of labor and expected plan for the project members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"/>
            </p:custDataLst>
          </p:nvPr>
        </p:nvSpPr>
        <p:spPr>
          <a:xfrm>
            <a:off x="10632116" y="5383722"/>
            <a:ext cx="286643" cy="28664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6" name="矩形: 圆角 12"/>
          <p:cNvSpPr/>
          <p:nvPr>
            <p:custDataLst>
              <p:tags r:id="rId3"/>
            </p:custDataLst>
          </p:nvPr>
        </p:nvSpPr>
        <p:spPr>
          <a:xfrm>
            <a:off x="4573468" y="1005840"/>
            <a:ext cx="2889115" cy="70144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项目的成员分工</a:t>
            </a:r>
            <a:endParaRPr lang="en-US" altLang="zh-CN" sz="2000" dirty="0">
              <a:latin typeface="+mj-ea"/>
              <a:ea typeface="+mj-ea"/>
            </a:endParaRPr>
          </a:p>
          <a:p>
            <a:pPr algn="ctr"/>
            <a:r>
              <a:rPr lang="zh-CN" altLang="en-US" sz="2000" dirty="0">
                <a:latin typeface="+mj-ea"/>
                <a:ea typeface="+mj-ea"/>
              </a:rPr>
              <a:t>（</a:t>
            </a:r>
            <a:r>
              <a:rPr lang="en-US" altLang="zh-CN" sz="2000" dirty="0">
                <a:latin typeface="+mj-ea"/>
                <a:ea typeface="+mj-ea"/>
              </a:rPr>
              <a:t>11.17-11.23</a:t>
            </a:r>
            <a:r>
              <a:rPr lang="zh-CN" altLang="en-US" sz="2000" dirty="0">
                <a:latin typeface="+mj-ea"/>
                <a:ea typeface="+mj-ea"/>
              </a:rPr>
              <a:t>）</a:t>
            </a:r>
            <a:endParaRPr lang="zh-CN" altLang="en-US" sz="2000" dirty="0">
              <a:latin typeface="+mj-ea"/>
              <a:ea typeface="+mj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62195" y="2738257"/>
          <a:ext cx="886761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451"/>
                <a:gridCol w="484415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人员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王露洁（小组长）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规划前端的开发，完成剩余模块开发，和后端对接改为调用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/>
                        <a:t>接口获得数据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潘宇晴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完成剩余模块开发，和后端对接改为调用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/>
                        <a:t>接口获得数据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来再提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完成剩余模块开发，和后端对接改为调用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/>
                        <a:t>接口获得数据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陈康培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与后端沟通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/>
                        <a:t>需求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林子豪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完成剩余模块开发，和后端对接改为调用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/>
                        <a:t>接口获得数据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: 圆角 7"/>
          <p:cNvSpPr/>
          <p:nvPr>
            <p:custDataLst>
              <p:tags r:id="rId4"/>
            </p:custDataLst>
          </p:nvPr>
        </p:nvSpPr>
        <p:spPr>
          <a:xfrm>
            <a:off x="1673067" y="2032733"/>
            <a:ext cx="1260000" cy="44958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前端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6814896" cy="416407"/>
            <a:chOff x="1465727" y="410519"/>
            <a:chExt cx="6073622" cy="416407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项目的成员分工与预期计划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788611" y="488372"/>
              <a:ext cx="3750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the division  of labor and expected plan for the project members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"/>
            </p:custDataLst>
          </p:nvPr>
        </p:nvSpPr>
        <p:spPr>
          <a:xfrm>
            <a:off x="10632116" y="5383722"/>
            <a:ext cx="286643" cy="28664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62195" y="2738257"/>
          <a:ext cx="88676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451"/>
                <a:gridCol w="484415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人员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詹镇壕（小组长）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规划后端开发，根据前端的接口需求调整接口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黄悦佳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根据前端的接口需求调整接口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刘哲睿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根据前端的接口需求调整接口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张诗悦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根据前端的接口需求调整接口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: 圆角 7"/>
          <p:cNvSpPr/>
          <p:nvPr>
            <p:custDataLst>
              <p:tags r:id="rId3"/>
            </p:custDataLst>
          </p:nvPr>
        </p:nvSpPr>
        <p:spPr>
          <a:xfrm>
            <a:off x="1673067" y="2032733"/>
            <a:ext cx="1260000" cy="44958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后端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6814896" cy="416407"/>
            <a:chOff x="1465727" y="410519"/>
            <a:chExt cx="6073622" cy="416407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项目的成员分工与预期计划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788611" y="488372"/>
              <a:ext cx="3750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the division  of labor and expected plan for the project members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"/>
            </p:custDataLst>
          </p:nvPr>
        </p:nvSpPr>
        <p:spPr>
          <a:xfrm>
            <a:off x="10632116" y="5383722"/>
            <a:ext cx="286643" cy="28664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6" name="矩形: 圆角 12"/>
          <p:cNvSpPr/>
          <p:nvPr>
            <p:custDataLst>
              <p:tags r:id="rId3"/>
            </p:custDataLst>
          </p:nvPr>
        </p:nvSpPr>
        <p:spPr>
          <a:xfrm>
            <a:off x="4573468" y="1005840"/>
            <a:ext cx="2889115" cy="70144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预期计划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3532" y="1993092"/>
            <a:ext cx="98249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b="1" i="0" dirty="0">
                <a:solidFill>
                  <a:srgbClr val="060607"/>
                </a:solidFill>
                <a:effectLst/>
                <a:latin typeface="+mn-ea"/>
                <a:cs typeface="Calibri" panose="020F0502020204030204" pitchFamily="34" charset="0"/>
              </a:rPr>
              <a:t>Alpha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+mn-ea"/>
              </a:rPr>
              <a:t>冲刺第一周</a:t>
            </a:r>
            <a:endParaRPr lang="zh-CN" altLang="en-US" b="0" i="0" dirty="0">
              <a:solidFill>
                <a:srgbClr val="060607"/>
              </a:solidFill>
              <a:effectLst/>
              <a:latin typeface="+mn-ea"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+mn-ea"/>
              </a:rPr>
              <a:t>后端部署：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 完成服务器的搭建和配置，确保后端服务的稳定性和可扩展性。</a:t>
            </a:r>
            <a:endParaRPr lang="zh-CN" altLang="en-US" b="0" i="0" dirty="0">
              <a:solidFill>
                <a:srgbClr val="060607"/>
              </a:solidFill>
              <a:effectLst/>
              <a:latin typeface="+mn-ea"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+mn-ea"/>
              </a:rPr>
              <a:t>数据采集：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 初步完成数据采集模块的设置，为后续的程序数据打下基础。</a:t>
            </a:r>
            <a:endParaRPr lang="zh-CN" altLang="en-US" b="0" i="0" dirty="0">
              <a:solidFill>
                <a:srgbClr val="060607"/>
              </a:solidFill>
              <a:effectLst/>
              <a:latin typeface="+mn-ea"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+mn-ea"/>
              </a:rPr>
              <a:t>接口开发：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 实现基本的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+mn-ea"/>
              </a:rPr>
              <a:t>API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功能，满足前后端数据交互的需求。</a:t>
            </a:r>
            <a:endParaRPr lang="zh-CN" altLang="en-US" b="0" i="0" dirty="0">
              <a:solidFill>
                <a:srgbClr val="060607"/>
              </a:solidFill>
              <a:effectLst/>
              <a:latin typeface="+mn-ea"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+mn-ea"/>
              </a:rPr>
              <a:t>接口调用：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 成功集成接口调用，确保数据流的顺畅和接口的响应速度。</a:t>
            </a:r>
            <a:endParaRPr lang="zh-CN" altLang="en-US" b="0" i="0" dirty="0">
              <a:solidFill>
                <a:srgbClr val="060607"/>
              </a:solidFill>
              <a:effectLst/>
              <a:latin typeface="+mn-ea"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+mn-ea"/>
              </a:rPr>
              <a:t>前端页面：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 完成基本的前端页面开发，为用户提供直观的操作界面。</a:t>
            </a:r>
            <a:endParaRPr lang="zh-CN" altLang="en-US" b="0" i="0" dirty="0">
              <a:solidFill>
                <a:srgbClr val="060607"/>
              </a:solidFill>
              <a:effectLst/>
              <a:latin typeface="+mn-ea"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+mn-ea"/>
              </a:rPr>
              <a:t>数据处理：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 实现本地数据的获取和处理，为后续的动态数据调用提供参考。</a:t>
            </a:r>
            <a:endParaRPr lang="zh-CN" altLang="en-US" b="0" i="0" dirty="0">
              <a:solidFill>
                <a:srgbClr val="060607"/>
              </a:solidFill>
              <a:effectLst/>
              <a:latin typeface="+mn-ea"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+mn-ea"/>
              </a:rPr>
              <a:t>测试：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+mn-ea"/>
              </a:rPr>
              <a:t> 同步进行功能测试和性能测试，确保产品的质量。</a:t>
            </a:r>
            <a:endParaRPr lang="zh-CN" altLang="en-US" b="0" i="0" dirty="0">
              <a:solidFill>
                <a:srgbClr val="060607"/>
              </a:solidFill>
              <a:effectLst/>
              <a:latin typeface="+mn-ea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0311130" y="424180"/>
            <a:ext cx="1274445" cy="116332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764507" y="423871"/>
            <a:ext cx="6814896" cy="416407"/>
            <a:chOff x="1465727" y="410519"/>
            <a:chExt cx="6073622" cy="416407"/>
          </a:xfrm>
        </p:grpSpPr>
        <p:sp>
          <p:nvSpPr>
            <p:cNvPr id="28" name="文本框 27"/>
            <p:cNvSpPr txBox="1"/>
            <p:nvPr/>
          </p:nvSpPr>
          <p:spPr>
            <a:xfrm>
              <a:off x="1465727" y="410519"/>
              <a:ext cx="338345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</a:rPr>
                <a:t>项目的成员分工与预期计划</a:t>
              </a:r>
              <a:endParaRPr lang="zh-CN" altLang="en-US" sz="16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3788611" y="488372"/>
              <a:ext cx="3750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b="1" cap="all" dirty="0">
                  <a:solidFill>
                    <a:schemeClr val="accent1"/>
                  </a:solidFill>
                  <a:latin typeface="+mn-ea"/>
                  <a:sym typeface="+mn-ea"/>
                </a:rPr>
                <a:t>the division  of labor and expected plan for the project members</a:t>
              </a:r>
              <a:endParaRPr lang="en-US" altLang="zh-CN" sz="800" b="1" cap="all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45624" y="344649"/>
            <a:ext cx="6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600" dirty="0">
                <a:ln w="9525">
                  <a:noFill/>
                  <a:prstDash val="solid"/>
                </a:ln>
                <a:solidFill>
                  <a:schemeClr val="accent2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sz="2400" b="1" kern="600" dirty="0">
              <a:ln w="9525">
                <a:noFill/>
                <a:prstDash val="solid"/>
              </a:ln>
              <a:solidFill>
                <a:schemeClr val="accent2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665970" y="424180"/>
            <a:ext cx="445770" cy="46037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"/>
            </p:custDataLst>
          </p:nvPr>
        </p:nvSpPr>
        <p:spPr>
          <a:xfrm>
            <a:off x="10632116" y="5383722"/>
            <a:ext cx="286643" cy="28664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107127" y="4805044"/>
            <a:ext cx="478605" cy="47860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88c5e0b311fb6e401f1ab757f9117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540" y="0"/>
            <a:ext cx="1827530" cy="1827530"/>
          </a:xfrm>
          <a:prstGeom prst="rect">
            <a:avLst/>
          </a:prstGeom>
        </p:spPr>
      </p:pic>
      <p:sp>
        <p:nvSpPr>
          <p:cNvPr id="6" name="矩形: 圆角 12"/>
          <p:cNvSpPr/>
          <p:nvPr>
            <p:custDataLst>
              <p:tags r:id="rId3"/>
            </p:custDataLst>
          </p:nvPr>
        </p:nvSpPr>
        <p:spPr>
          <a:xfrm>
            <a:off x="4573468" y="1005840"/>
            <a:ext cx="2889115" cy="70144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预期计划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3532" y="1993092"/>
            <a:ext cx="9824936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b="1" i="0" dirty="0">
                <a:solidFill>
                  <a:srgbClr val="060607"/>
                </a:solidFill>
                <a:effectLst/>
              </a:rPr>
              <a:t>Alpha</a:t>
            </a:r>
            <a:r>
              <a:rPr lang="zh-CN" altLang="en-US" b="1" i="0" dirty="0">
                <a:solidFill>
                  <a:srgbClr val="060607"/>
                </a:solidFill>
                <a:effectLst/>
              </a:rPr>
              <a:t>冲刺第二周：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</a:rPr>
              <a:t>前端页面：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 完成了所有前端页面的开发，提升了用户体验和界面的响应速度。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</a:rPr>
              <a:t>数据转换：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 从静态数据转为动态数据调用，提高了数据的实时性和准确性。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</a:rPr>
              <a:t>后端对接：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 完成了后端服务与前端的</a:t>
            </a:r>
            <a:r>
              <a:rPr lang="en-US" altLang="zh-CN" b="0" i="0" dirty="0">
                <a:solidFill>
                  <a:srgbClr val="060607"/>
                </a:solidFill>
                <a:effectLst/>
              </a:rPr>
              <a:t>API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对接，确保了数据的一致性和服务的稳定性。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pPr algn="l">
              <a:lnSpc>
                <a:spcPts val="18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60607"/>
                </a:solidFill>
                <a:effectLst/>
              </a:rPr>
              <a:t>测试：</a:t>
            </a:r>
            <a:r>
              <a:rPr lang="zh-CN" altLang="en-US" b="0" i="0" dirty="0">
                <a:solidFill>
                  <a:srgbClr val="060607"/>
                </a:solidFill>
                <a:effectLst/>
              </a:rPr>
              <a:t> 持续进行集成测试和用户测试，及时发现并修复了潜在的问题。</a:t>
            </a:r>
            <a:endParaRPr lang="zh-CN" altLang="en-US" b="0" i="0" dirty="0">
              <a:solidFill>
                <a:srgbClr val="060607"/>
              </a:solidFill>
              <a:effectLst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0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0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0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0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0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04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05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06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0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0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0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11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10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1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2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13.xml><?xml version="1.0" encoding="utf-8"?>
<p:tagLst xmlns:p="http://schemas.openxmlformats.org/presentationml/2006/main">
  <p:tag name="KSO_WPP_MARK_KEY" val="c1fad4cc-4930-4bdc-9c65-0b2f7b6def37"/>
  <p:tag name="COMMONDATA" val="eyJoZGlkIjoiMjA4YjE5MWFiZjBiZjhmNzMyZGUyNzMyZjgyZjA4NTcifQ=="/>
</p:tagLst>
</file>

<file path=ppt/tags/tag12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3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14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5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6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7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8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19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2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2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2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2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2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24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25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26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2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2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2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3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3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3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3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3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34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35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36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3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3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3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4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4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4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4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4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44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45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46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4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816.0053543307087}"/>
</p:tagLst>
</file>

<file path=ppt/tags/tag4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4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5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5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5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5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5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54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55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56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5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5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5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6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6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6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6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6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64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65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66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6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6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6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7.xml><?xml version="1.0" encoding="utf-8"?>
<p:tagLst xmlns:p="http://schemas.openxmlformats.org/presentationml/2006/main">
  <p:tag name="KSO_WM_DIAGRAM_VIRTUALLY_FRAME" val="{&quot;height&quot;:481.003937007874,&quot;left&quot;:42.7,&quot;top&quot;:12.5,&quot;width&quot;:959.6710754394531}"/>
</p:tagLst>
</file>

<file path=ppt/tags/tag7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7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7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7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74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75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76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7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7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7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816.0053543307087}"/>
</p:tagLst>
</file>

<file path=ppt/tags/tag8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8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8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8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8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84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85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86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8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8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8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9.xml><?xml version="1.0" encoding="utf-8"?>
<p:tagLst xmlns:p="http://schemas.openxmlformats.org/presentationml/2006/main">
  <p:tag name="KSO_WM_DIAGRAM_VIRTUALLY_FRAME" val="{&quot;height&quot;:452.657470703125,&quot;left&quot;:65.55,&quot;top&quot;:12.5,&quot;width&quot;:936.8210754394531}"/>
</p:tagLst>
</file>

<file path=ppt/tags/tag90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91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92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93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94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95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96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97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98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ags/tag99.xml><?xml version="1.0" encoding="utf-8"?>
<p:tagLst xmlns:p="http://schemas.openxmlformats.org/presentationml/2006/main">
  <p:tag name="KSO_WM_DIAGRAM_VIRTUALLY_FRAME" val="{&quot;height&quot;:309.3333070866142,&quot;left&quot;:76.00007874015748,&quot;top&quot;:166.66669291338582,&quot;width&quot;:962.6553543307085}"/>
</p:tagLst>
</file>

<file path=ppt/theme/theme1.xml><?xml version="1.0" encoding="utf-8"?>
<a:theme xmlns:a="http://schemas.openxmlformats.org/drawingml/2006/main" name="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 55简"/>
        <a:font script="Hant" typeface="新細明體"/>
        <a:font script="Arab" typeface="汉仪旗黑 55简"/>
        <a:font script="Hebr" typeface="汉仪旗黑 55简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 55简"/>
        <a:font script="Uigh" typeface="Microsoft Uighur"/>
        <a:font script="Geor" typeface="Sylfaen"/>
      </a:majorFont>
      <a:minorFont>
        <a:latin typeface="汉仪旗黑 55简"/>
        <a:ea typeface=""/>
        <a:cs typeface=""/>
        <a:font script="Jpan" typeface="ＭＳ Ｐゴシック"/>
        <a:font script="Hang" typeface="맑은 고딕"/>
        <a:font script="Hans" typeface="汉仪旗黑 55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9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0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1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6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6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7_Office 主题">
  <a:themeElements>
    <a:clrScheme name="自定义 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64820"/>
      </a:accent1>
      <a:accent2>
        <a:srgbClr val="CA5F29"/>
      </a:accent2>
      <a:accent3>
        <a:srgbClr val="FFCF66"/>
      </a:accent3>
      <a:accent4>
        <a:srgbClr val="FFF7E8"/>
      </a:accent4>
      <a:accent5>
        <a:srgbClr val="C7E07F"/>
      </a:accent5>
      <a:accent6>
        <a:srgbClr val="68791B"/>
      </a:accent6>
      <a:hlink>
        <a:srgbClr val="0563C1"/>
      </a:hlink>
      <a:folHlink>
        <a:srgbClr val="954F72"/>
      </a:folHlink>
    </a:clrScheme>
    <a:fontScheme name="自定义 2">
      <a:majorFont>
        <a:latin typeface="仓耳渔阳体 W05"/>
        <a:ea typeface="仓耳渔阳体 W05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汉仪旗黑 55简"/>
        <a:font script="Hebr" typeface="汉仪旗黑 55简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 55简"/>
        <a:font script="Uigh" typeface="Microsoft Uighur"/>
        <a:font script="Geor" typeface="Sylfaen"/>
      </a:majorFont>
      <a:minorFont>
        <a:latin typeface="汉仪旗黑 55简"/>
        <a:ea typeface=""/>
        <a:cs typeface=""/>
        <a:font script="Jpan" typeface="游ゴシック"/>
        <a:font script="Hang" typeface="맑은 고딕"/>
        <a:font script="Hans" typeface="汉仪旗黑 55简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5905</Words>
  <Application>WPS 演示</Application>
  <PresentationFormat>宽屏</PresentationFormat>
  <Paragraphs>589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Arial</vt:lpstr>
      <vt:lpstr>宋体</vt:lpstr>
      <vt:lpstr>Wingdings</vt:lpstr>
      <vt:lpstr>思源黑体 CN Light</vt:lpstr>
      <vt:lpstr>仓耳渔阳体 W05</vt:lpstr>
      <vt:lpstr>Calibri</vt:lpstr>
      <vt:lpstr>微软雅黑</vt:lpstr>
      <vt:lpstr>Arial Unicode MS</vt:lpstr>
      <vt:lpstr>Office 主题</vt:lpstr>
      <vt:lpstr>2_Office 主题</vt:lpstr>
      <vt:lpstr>19_Office 主题</vt:lpstr>
      <vt:lpstr>20_Office 主题</vt:lpstr>
      <vt:lpstr>21_Office 主题</vt:lpstr>
      <vt:lpstr>36_Office 主题</vt:lpstr>
      <vt:lpstr>46_Office 主题</vt:lpstr>
      <vt:lpstr>47_Office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</dc:creator>
  <cp:lastModifiedBy>starryship</cp:lastModifiedBy>
  <cp:revision>268</cp:revision>
  <dcterms:created xsi:type="dcterms:W3CDTF">2022-06-01T00:13:00Z</dcterms:created>
  <dcterms:modified xsi:type="dcterms:W3CDTF">2024-11-16T06:19:10Z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7622C227CDE344BE9462E9A542C9A1DA</vt:lpwstr>
  </property>
  <property fmtid="{D5CDD505-2E9C-101B-9397-08002B2CF9AE}" pid="3" name="KSOProductBuildVer">
    <vt:lpwstr>2052-12.1.0.18608</vt:lpwstr>
  </property>
</Properties>
</file>